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 id="2147483708" r:id="rId2"/>
    <p:sldMasterId id="2147483717" r:id="rId3"/>
  </p:sldMasterIdLst>
  <p:notesMasterIdLst>
    <p:notesMasterId r:id="rId33"/>
  </p:notesMasterIdLst>
  <p:handoutMasterIdLst>
    <p:handoutMasterId r:id="rId34"/>
  </p:handoutMasterIdLst>
  <p:sldIdLst>
    <p:sldId id="295" r:id="rId4"/>
    <p:sldId id="310" r:id="rId5"/>
    <p:sldId id="322" r:id="rId6"/>
    <p:sldId id="324" r:id="rId7"/>
    <p:sldId id="326" r:id="rId8"/>
    <p:sldId id="325" r:id="rId9"/>
    <p:sldId id="298" r:id="rId10"/>
    <p:sldId id="299" r:id="rId11"/>
    <p:sldId id="300" r:id="rId12"/>
    <p:sldId id="301" r:id="rId13"/>
    <p:sldId id="302" r:id="rId14"/>
    <p:sldId id="303" r:id="rId15"/>
    <p:sldId id="304" r:id="rId16"/>
    <p:sldId id="308" r:id="rId17"/>
    <p:sldId id="311" r:id="rId18"/>
    <p:sldId id="312" r:id="rId19"/>
    <p:sldId id="313" r:id="rId20"/>
    <p:sldId id="328" r:id="rId21"/>
    <p:sldId id="305" r:id="rId22"/>
    <p:sldId id="323" r:id="rId23"/>
    <p:sldId id="306" r:id="rId24"/>
    <p:sldId id="307" r:id="rId25"/>
    <p:sldId id="329" r:id="rId26"/>
    <p:sldId id="331" r:id="rId27"/>
    <p:sldId id="330" r:id="rId28"/>
    <p:sldId id="318" r:id="rId29"/>
    <p:sldId id="319" r:id="rId30"/>
    <p:sldId id="320" r:id="rId31"/>
    <p:sldId id="30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6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snapToObjects="1">
      <p:cViewPr varScale="1">
        <p:scale>
          <a:sx n="62" d="100"/>
          <a:sy n="62" d="100"/>
        </p:scale>
        <p:origin x="954"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EA3A2A-5A5E-9047-8DF7-A19A273526B2}" type="datetimeFigureOut">
              <a:rPr lang="en-US" smtClean="0"/>
              <a:t>1/4/2023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7448EB-E811-C748-B4DC-AA72CFF59D4E}" type="slidenum">
              <a:rPr lang="en-US" smtClean="0"/>
              <a:t>‹#›</a:t>
            </a:fld>
            <a:endParaRPr lang="en-US"/>
          </a:p>
        </p:txBody>
      </p:sp>
    </p:spTree>
    <p:extLst>
      <p:ext uri="{BB962C8B-B14F-4D97-AF65-F5344CB8AC3E}">
        <p14:creationId xmlns:p14="http://schemas.microsoft.com/office/powerpoint/2010/main" val="1339460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36F0B8-95B9-4540-964F-314237B53D22}" type="datetimeFigureOut">
              <a:rPr lang="en-US" smtClean="0"/>
              <a:t>1/4/2023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BFC915-7887-EC41-8824-2B3670DC68F9}" type="slidenum">
              <a:rPr lang="en-US" smtClean="0"/>
              <a:t>‹#›</a:t>
            </a:fld>
            <a:endParaRPr lang="en-US"/>
          </a:p>
        </p:txBody>
      </p:sp>
    </p:spTree>
    <p:extLst>
      <p:ext uri="{BB962C8B-B14F-4D97-AF65-F5344CB8AC3E}">
        <p14:creationId xmlns:p14="http://schemas.microsoft.com/office/powerpoint/2010/main" val="928755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ondon.ca/sites/default/files/2022-11/table.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the Housing access </a:t>
            </a:r>
            <a:r>
              <a:rPr lang="en-US" dirty="0" err="1"/>
              <a:t>centre</a:t>
            </a:r>
            <a:r>
              <a:rPr lang="en-US" baseline="0" dirty="0"/>
              <a:t> has stopped receiving incomplete applications. In doing this we are giving a webinar regarding the application process.</a:t>
            </a:r>
          </a:p>
          <a:p>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1</a:t>
            </a:fld>
            <a:endParaRPr lang="en-US"/>
          </a:p>
        </p:txBody>
      </p:sp>
    </p:spTree>
    <p:extLst>
      <p:ext uri="{BB962C8B-B14F-4D97-AF65-F5344CB8AC3E}">
        <p14:creationId xmlns:p14="http://schemas.microsoft.com/office/powerpoint/2010/main" val="2929723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let us know if a wheelchair</a:t>
            </a:r>
            <a:r>
              <a:rPr lang="en-US" baseline="0" dirty="0"/>
              <a:t> accessible unit is needed, if yes please attach a doctors note</a:t>
            </a:r>
          </a:p>
          <a:p>
            <a:r>
              <a:rPr lang="en-US" baseline="0" dirty="0"/>
              <a:t>Please know that these units have lower counters and wider doors for wheelchairs and may be uncomfortable for those who are not in a wheelchair</a:t>
            </a:r>
          </a:p>
          <a:p>
            <a:endParaRPr lang="en-US" baseline="0" dirty="0"/>
          </a:p>
          <a:p>
            <a:r>
              <a:rPr lang="en-US" baseline="0" dirty="0"/>
              <a:t>If someone needs specialized supports, we also need a form completed by a doctor or other support workers indicating the support is in place</a:t>
            </a:r>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10</a:t>
            </a:fld>
            <a:endParaRPr lang="en-US"/>
          </a:p>
        </p:txBody>
      </p:sp>
    </p:spTree>
    <p:extLst>
      <p:ext uri="{BB962C8B-B14F-4D97-AF65-F5344CB8AC3E}">
        <p14:creationId xmlns:p14="http://schemas.microsoft.com/office/powerpoint/2010/main" val="583912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page lists examples of income sources.  Please provide proof of that income.  If the applicant is employed  we need a letter from the employer with details of hours worked and wages or 3 months of pay stubs, if the applicant is on social assistance a statement or letter showing the amount received. If the applicant receives OAS or CPP a statement, notice or bank statement that clearly shows that is what is deposited.</a:t>
            </a:r>
          </a:p>
          <a:p>
            <a:r>
              <a:rPr lang="en-US" baseline="0" dirty="0"/>
              <a:t>We need income from all household members who are over the age of 18 and are not in school.  A missing income will mean incomplete, and the application will not be accepted</a:t>
            </a:r>
          </a:p>
          <a:p>
            <a:r>
              <a:rPr lang="en-US" baseline="0" dirty="0"/>
              <a:t>We do not accept Notice of Assessments we need recent income and NOA’s do not provide that.</a:t>
            </a:r>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11</a:t>
            </a:fld>
            <a:endParaRPr lang="en-US"/>
          </a:p>
        </p:txBody>
      </p:sp>
    </p:spTree>
    <p:extLst>
      <p:ext uri="{BB962C8B-B14F-4D97-AF65-F5344CB8AC3E}">
        <p14:creationId xmlns:p14="http://schemas.microsoft.com/office/powerpoint/2010/main" val="1885949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a:t>
            </a:r>
            <a:r>
              <a:rPr lang="en-US" baseline="0" dirty="0"/>
              <a:t> or have your applicant read fully the consent to release information. The application is incomplete if there is no signature of all household members over the age of 18</a:t>
            </a:r>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12</a:t>
            </a:fld>
            <a:endParaRPr lang="en-US"/>
          </a:p>
        </p:txBody>
      </p:sp>
    </p:spTree>
    <p:extLst>
      <p:ext uri="{BB962C8B-B14F-4D97-AF65-F5344CB8AC3E}">
        <p14:creationId xmlns:p14="http://schemas.microsoft.com/office/powerpoint/2010/main" val="3901492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where the signature is needed for all members over the age of 18</a:t>
            </a:r>
          </a:p>
          <a:p>
            <a:endParaRPr lang="en-US" dirty="0"/>
          </a:p>
          <a:p>
            <a:r>
              <a:rPr lang="en-US" dirty="0"/>
              <a:t>Only</a:t>
            </a:r>
            <a:r>
              <a:rPr lang="en-US" baseline="0" dirty="0"/>
              <a:t> a name will not be accepted, we need a signature</a:t>
            </a:r>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13</a:t>
            </a:fld>
            <a:endParaRPr lang="en-US"/>
          </a:p>
        </p:txBody>
      </p:sp>
    </p:spTree>
    <p:extLst>
      <p:ext uri="{BB962C8B-B14F-4D97-AF65-F5344CB8AC3E}">
        <p14:creationId xmlns:p14="http://schemas.microsoft.com/office/powerpoint/2010/main" val="3667520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three building</a:t>
            </a:r>
            <a:r>
              <a:rPr lang="en-US" baseline="0" dirty="0"/>
              <a:t> selection forms, Adult, Family and Senior</a:t>
            </a:r>
          </a:p>
          <a:p>
            <a:r>
              <a:rPr lang="en-US" baseline="0" dirty="0"/>
              <a:t>Please choose which form applies to the applicant household.  </a:t>
            </a:r>
          </a:p>
          <a:p>
            <a:r>
              <a:rPr lang="en-US" baseline="0" dirty="0"/>
              <a:t>The buildings have different sized units depending on the demographic they are intended for</a:t>
            </a:r>
          </a:p>
          <a:p>
            <a:r>
              <a:rPr lang="en-US" baseline="0" dirty="0"/>
              <a:t>Adult buildings typically serve single or couple occupants</a:t>
            </a:r>
          </a:p>
          <a:p>
            <a:r>
              <a:rPr lang="en-US" baseline="0" dirty="0"/>
              <a:t>Family buildings typically serve families</a:t>
            </a:r>
          </a:p>
          <a:p>
            <a:r>
              <a:rPr lang="en-US" baseline="0" dirty="0"/>
              <a:t>Senior buildings serve seniors</a:t>
            </a:r>
          </a:p>
          <a:p>
            <a:r>
              <a:rPr lang="en-US" baseline="0" dirty="0"/>
              <a:t>Housing providers in seniors buildings will only choose those who meet the age requirement</a:t>
            </a:r>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14</a:t>
            </a:fld>
            <a:endParaRPr lang="en-US"/>
          </a:p>
        </p:txBody>
      </p:sp>
    </p:spTree>
    <p:extLst>
      <p:ext uri="{BB962C8B-B14F-4D97-AF65-F5344CB8AC3E}">
        <p14:creationId xmlns:p14="http://schemas.microsoft.com/office/powerpoint/2010/main" val="432575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building selection form it shows</a:t>
            </a:r>
            <a:r>
              <a:rPr lang="en-US" baseline="0" dirty="0"/>
              <a:t> a map of London and the different zones listed, the county units are not shown on this map but are present in the form itself</a:t>
            </a:r>
          </a:p>
          <a:p>
            <a:r>
              <a:rPr lang="en-US" baseline="0" dirty="0"/>
              <a:t>There is only one offer, please consider transit, proximity to resources such as schools, medical </a:t>
            </a:r>
            <a:r>
              <a:rPr lang="en-US" baseline="0" dirty="0" err="1"/>
              <a:t>centres</a:t>
            </a:r>
            <a:r>
              <a:rPr lang="en-US" baseline="0" dirty="0"/>
              <a:t>, employment and other services your household needs</a:t>
            </a:r>
          </a:p>
          <a:p>
            <a:endParaRPr lang="en-US" baseline="0" dirty="0"/>
          </a:p>
          <a:p>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15</a:t>
            </a:fld>
            <a:endParaRPr lang="en-US"/>
          </a:p>
        </p:txBody>
      </p:sp>
    </p:spTree>
    <p:extLst>
      <p:ext uri="{BB962C8B-B14F-4D97-AF65-F5344CB8AC3E}">
        <p14:creationId xmlns:p14="http://schemas.microsoft.com/office/powerpoint/2010/main" val="2109282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sheet</a:t>
            </a:r>
            <a:r>
              <a:rPr lang="en-US" baseline="0" dirty="0"/>
              <a:t> shows how to complete the form</a:t>
            </a:r>
          </a:p>
          <a:p>
            <a:r>
              <a:rPr lang="en-US" baseline="0" dirty="0"/>
              <a:t>Choose the bedroom sizes, if a wheelchair accessible unit is required  select the units with the wheelchair icon</a:t>
            </a:r>
          </a:p>
          <a:p>
            <a:r>
              <a:rPr lang="en-US" baseline="0" dirty="0"/>
              <a:t>There is a menu in the middle that identifies what each shortform is – I means utilities included, </a:t>
            </a:r>
            <a:r>
              <a:rPr lang="en-US" baseline="0" dirty="0" err="1"/>
              <a:t>ni</a:t>
            </a:r>
            <a:r>
              <a:rPr lang="en-US" baseline="0" dirty="0"/>
              <a:t> - means utilities are not included</a:t>
            </a:r>
          </a:p>
          <a:p>
            <a:r>
              <a:rPr lang="en-US" baseline="0" dirty="0"/>
              <a:t>B a c h is a bachelor bedroom, a p t is apartment building, t h townhouse </a:t>
            </a:r>
            <a:r>
              <a:rPr lang="en-US" baseline="0" dirty="0" err="1"/>
              <a:t>etc</a:t>
            </a:r>
            <a:endParaRPr lang="en-US" baseline="0" dirty="0"/>
          </a:p>
          <a:p>
            <a:r>
              <a:rPr lang="en-US" baseline="0" dirty="0"/>
              <a:t>The alpha codes mean what housing provider the address is managed by H is LMCH, N is non profit, C is coop and R is rent supplement</a:t>
            </a:r>
          </a:p>
          <a:p>
            <a:r>
              <a:rPr lang="en-US" baseline="0" dirty="0"/>
              <a:t>Coop housing will require your household to help out in the complex</a:t>
            </a:r>
          </a:p>
          <a:p>
            <a:r>
              <a:rPr lang="en-US" baseline="0" dirty="0"/>
              <a:t>Rent supplement units are in privately owned buildings and do have longer waitlist </a:t>
            </a:r>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16</a:t>
            </a:fld>
            <a:endParaRPr lang="en-US"/>
          </a:p>
        </p:txBody>
      </p:sp>
    </p:spTree>
    <p:extLst>
      <p:ext uri="{BB962C8B-B14F-4D97-AF65-F5344CB8AC3E}">
        <p14:creationId xmlns:p14="http://schemas.microsoft.com/office/powerpoint/2010/main" val="3314139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put the applicants name on the top</a:t>
            </a:r>
            <a:r>
              <a:rPr lang="en-US" baseline="0" dirty="0"/>
              <a:t> and sign the bottom</a:t>
            </a:r>
          </a:p>
          <a:p>
            <a:r>
              <a:rPr lang="en-US" baseline="0" dirty="0"/>
              <a:t>The unit size the applicant is eligible for is based on the size of the household</a:t>
            </a:r>
          </a:p>
          <a:p>
            <a:r>
              <a:rPr lang="en-US" baseline="0" dirty="0"/>
              <a:t>If there is one adult and a child then a two bedroom</a:t>
            </a:r>
          </a:p>
          <a:p>
            <a:r>
              <a:rPr lang="en-US" baseline="0" dirty="0"/>
              <a:t>Two adults that are a couple require a one bedroom</a:t>
            </a:r>
          </a:p>
          <a:p>
            <a:endParaRPr lang="en-US" baseline="0" dirty="0"/>
          </a:p>
          <a:p>
            <a:r>
              <a:rPr lang="en-US" baseline="0" dirty="0"/>
              <a:t>The dynamics could be very different for each household</a:t>
            </a:r>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17</a:t>
            </a:fld>
            <a:endParaRPr lang="en-US"/>
          </a:p>
        </p:txBody>
      </p:sp>
    </p:spTree>
    <p:extLst>
      <p:ext uri="{BB962C8B-B14F-4D97-AF65-F5344CB8AC3E}">
        <p14:creationId xmlns:p14="http://schemas.microsoft.com/office/powerpoint/2010/main" val="1972969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sheet is again on the website www.london.ca/livinginlondon/Communityservices/homeless prevention</a:t>
            </a:r>
          </a:p>
          <a:p>
            <a:r>
              <a:rPr lang="en-US" baseline="0" dirty="0"/>
              <a:t>Please read it before you submit all the documents</a:t>
            </a:r>
          </a:p>
          <a:p>
            <a:endParaRPr lang="en-US" baseline="0" dirty="0"/>
          </a:p>
          <a:p>
            <a:r>
              <a:rPr lang="en-US" baseline="0" dirty="0"/>
              <a:t>Please check our website before submitting the application to make sure your documentation is correct</a:t>
            </a:r>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18</a:t>
            </a:fld>
            <a:endParaRPr lang="en-US"/>
          </a:p>
        </p:txBody>
      </p:sp>
    </p:spTree>
    <p:extLst>
      <p:ext uri="{BB962C8B-B14F-4D97-AF65-F5344CB8AC3E}">
        <p14:creationId xmlns:p14="http://schemas.microsoft.com/office/powerpoint/2010/main" val="2603047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Proof of Canadian citizenship document</a:t>
            </a:r>
            <a:r>
              <a:rPr lang="en-US" baseline="0" dirty="0"/>
              <a:t>s may vary, but here is an example of what we accept</a:t>
            </a:r>
          </a:p>
          <a:p>
            <a:r>
              <a:rPr lang="en-US" baseline="0" dirty="0"/>
              <a:t>A health card, or drivers license or identification card are not accepted.  the application will not be permitted if we do not have ID for all household members</a:t>
            </a:r>
          </a:p>
          <a:p>
            <a:endParaRPr lang="en-US" baseline="0" dirty="0"/>
          </a:p>
          <a:p>
            <a:r>
              <a:rPr lang="en-US" baseline="0" dirty="0"/>
              <a:t>If there are 2 adults and a child on your application, there need to be 3 proof of id’s</a:t>
            </a:r>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19</a:t>
            </a:fld>
            <a:endParaRPr lang="en-US"/>
          </a:p>
        </p:txBody>
      </p:sp>
    </p:spTree>
    <p:extLst>
      <p:ext uri="{BB962C8B-B14F-4D97-AF65-F5344CB8AC3E}">
        <p14:creationId xmlns:p14="http://schemas.microsoft.com/office/powerpoint/2010/main" val="3891770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a:t>
            </a:r>
            <a:r>
              <a:rPr lang="en-US" baseline="0" dirty="0"/>
              <a:t> be going over Basic Eligibility, Basic Application requirements, the RGI application form, Building selection forms, Completed building selection forms</a:t>
            </a:r>
          </a:p>
          <a:p>
            <a:r>
              <a:rPr lang="en-US" baseline="0" dirty="0"/>
              <a:t>How to submit the application and what happens next</a:t>
            </a:r>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2</a:t>
            </a:fld>
            <a:endParaRPr lang="en-US"/>
          </a:p>
        </p:txBody>
      </p:sp>
    </p:spTree>
    <p:extLst>
      <p:ext uri="{BB962C8B-B14F-4D97-AF65-F5344CB8AC3E}">
        <p14:creationId xmlns:p14="http://schemas.microsoft.com/office/powerpoint/2010/main" val="1773402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screen</a:t>
            </a:r>
          </a:p>
        </p:txBody>
      </p:sp>
      <p:sp>
        <p:nvSpPr>
          <p:cNvPr id="4" name="Slide Number Placeholder 3"/>
          <p:cNvSpPr>
            <a:spLocks noGrp="1"/>
          </p:cNvSpPr>
          <p:nvPr>
            <p:ph type="sldNum" sz="quarter" idx="5"/>
          </p:nvPr>
        </p:nvSpPr>
        <p:spPr/>
        <p:txBody>
          <a:bodyPr/>
          <a:lstStyle/>
          <a:p>
            <a:fld id="{97BFC915-7887-EC41-8824-2B3670DC68F9}" type="slidenum">
              <a:rPr lang="en-US" smtClean="0"/>
              <a:t>20</a:t>
            </a:fld>
            <a:endParaRPr lang="en-US"/>
          </a:p>
        </p:txBody>
      </p:sp>
    </p:spTree>
    <p:extLst>
      <p:ext uri="{BB962C8B-B14F-4D97-AF65-F5344CB8AC3E}">
        <p14:creationId xmlns:p14="http://schemas.microsoft.com/office/powerpoint/2010/main" val="3888052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gives another</a:t>
            </a:r>
            <a:r>
              <a:rPr lang="en-US" baseline="0" dirty="0"/>
              <a:t> example of income verification documents</a:t>
            </a:r>
          </a:p>
          <a:p>
            <a:r>
              <a:rPr lang="en-US" baseline="0" dirty="0"/>
              <a:t>Bank account we need to see the deposit and that it clearly shows what source of income the applicant is getting</a:t>
            </a:r>
          </a:p>
          <a:p>
            <a:r>
              <a:rPr lang="en-US" baseline="0" dirty="0"/>
              <a:t>OW/ODSP statement</a:t>
            </a:r>
          </a:p>
          <a:p>
            <a:r>
              <a:rPr lang="en-US" baseline="0" dirty="0"/>
              <a:t>OAS or CPP Statements</a:t>
            </a:r>
          </a:p>
          <a:p>
            <a:r>
              <a:rPr lang="en-US" baseline="0" dirty="0"/>
              <a:t>Earnings statement from employment</a:t>
            </a:r>
          </a:p>
          <a:p>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21</a:t>
            </a:fld>
            <a:endParaRPr lang="en-US"/>
          </a:p>
        </p:txBody>
      </p:sp>
    </p:spTree>
    <p:extLst>
      <p:ext uri="{BB962C8B-B14F-4D97-AF65-F5344CB8AC3E}">
        <p14:creationId xmlns:p14="http://schemas.microsoft.com/office/powerpoint/2010/main" val="2518120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looking for a bedroom for a child that you share custody with we need custody documents</a:t>
            </a:r>
          </a:p>
        </p:txBody>
      </p:sp>
      <p:sp>
        <p:nvSpPr>
          <p:cNvPr id="4" name="Slide Number Placeholder 3"/>
          <p:cNvSpPr>
            <a:spLocks noGrp="1"/>
          </p:cNvSpPr>
          <p:nvPr>
            <p:ph type="sldNum" sz="quarter" idx="5"/>
          </p:nvPr>
        </p:nvSpPr>
        <p:spPr/>
        <p:txBody>
          <a:bodyPr/>
          <a:lstStyle/>
          <a:p>
            <a:fld id="{97BFC915-7887-EC41-8824-2B3670DC68F9}" type="slidenum">
              <a:rPr lang="en-US" smtClean="0"/>
              <a:t>22</a:t>
            </a:fld>
            <a:endParaRPr lang="en-US"/>
          </a:p>
        </p:txBody>
      </p:sp>
    </p:spTree>
    <p:extLst>
      <p:ext uri="{BB962C8B-B14F-4D97-AF65-F5344CB8AC3E}">
        <p14:creationId xmlns:p14="http://schemas.microsoft.com/office/powerpoint/2010/main" val="2178409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 your application</a:t>
            </a:r>
            <a:r>
              <a:rPr lang="en-US" baseline="0" dirty="0"/>
              <a:t> in full in person or by mail to the address on the screen or by email at hac@london.ca</a:t>
            </a:r>
          </a:p>
          <a:p>
            <a:endParaRPr lang="en-US" baseline="0" dirty="0"/>
          </a:p>
          <a:p>
            <a:r>
              <a:rPr lang="en-US" baseline="0" dirty="0"/>
              <a:t>When emailing please scan the entire application package, including id, income and building selections and any other documents that are needed</a:t>
            </a:r>
          </a:p>
          <a:p>
            <a:r>
              <a:rPr lang="en-US" baseline="0" dirty="0"/>
              <a:t>Do not send each page separately or by photo.  If a full document scan cannot be done please send it by mail or in person</a:t>
            </a:r>
          </a:p>
          <a:p>
            <a:endParaRPr lang="en-US" baseline="0" dirty="0"/>
          </a:p>
          <a:p>
            <a:r>
              <a:rPr lang="en-US" baseline="0" dirty="0"/>
              <a:t>Do not send protected emails we cannot open them, </a:t>
            </a:r>
          </a:p>
          <a:p>
            <a:r>
              <a:rPr lang="en-US" baseline="0" dirty="0"/>
              <a:t>Do not send zip emails we cannot open them</a:t>
            </a:r>
          </a:p>
          <a:p>
            <a:endParaRPr lang="en-US" baseline="0" dirty="0"/>
          </a:p>
          <a:p>
            <a:r>
              <a:rPr lang="en-US" baseline="0" dirty="0"/>
              <a:t>We no longer accept faxes</a:t>
            </a:r>
            <a:endParaRPr lang="en-US" dirty="0"/>
          </a:p>
          <a:p>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23</a:t>
            </a:fld>
            <a:endParaRPr lang="en-US"/>
          </a:p>
        </p:txBody>
      </p:sp>
    </p:spTree>
    <p:extLst>
      <p:ext uri="{BB962C8B-B14F-4D97-AF65-F5344CB8AC3E}">
        <p14:creationId xmlns:p14="http://schemas.microsoft.com/office/powerpoint/2010/main" val="3074499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Urgent</a:t>
            </a:r>
            <a:r>
              <a:rPr lang="en-US" baseline="0" dirty="0"/>
              <a:t> and priority applications are supplemental to the </a:t>
            </a:r>
            <a:r>
              <a:rPr lang="en-US" baseline="0" dirty="0" err="1"/>
              <a:t>rgi</a:t>
            </a:r>
            <a:r>
              <a:rPr lang="en-US" baseline="0" dirty="0"/>
              <a:t> application.  If we receive an urgent application and there is no </a:t>
            </a:r>
            <a:r>
              <a:rPr lang="en-US" baseline="0" dirty="0" err="1"/>
              <a:t>rgi</a:t>
            </a:r>
            <a:r>
              <a:rPr lang="en-US" baseline="0" dirty="0"/>
              <a:t> application on our file it will be sent back</a:t>
            </a:r>
          </a:p>
          <a:p>
            <a:endParaRPr lang="en-US" baseline="0" dirty="0"/>
          </a:p>
          <a:p>
            <a:r>
              <a:rPr lang="en-US" baseline="0" dirty="0"/>
              <a:t>Please do not send more than one urgent application for the same person.  An urgent is an urgent is an urgent</a:t>
            </a:r>
          </a:p>
          <a:p>
            <a:endParaRPr lang="en-US" baseline="0" dirty="0"/>
          </a:p>
          <a:p>
            <a:r>
              <a:rPr lang="en-US" baseline="0" dirty="0"/>
              <a:t>Information and forms for households with prioritized status are available on our website</a:t>
            </a:r>
          </a:p>
          <a:p>
            <a:r>
              <a:rPr lang="en-US" baseline="0" dirty="0"/>
              <a:t>Webinars for these topics are coming soon</a:t>
            </a:r>
            <a:endParaRPr lang="en-US" dirty="0"/>
          </a:p>
          <a:p>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24</a:t>
            </a:fld>
            <a:endParaRPr lang="en-US"/>
          </a:p>
        </p:txBody>
      </p:sp>
    </p:spTree>
    <p:extLst>
      <p:ext uri="{BB962C8B-B14F-4D97-AF65-F5344CB8AC3E}">
        <p14:creationId xmlns:p14="http://schemas.microsoft.com/office/powerpoint/2010/main" val="3472897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Incomplete</a:t>
            </a:r>
            <a:r>
              <a:rPr lang="en-US" baseline="0" dirty="0"/>
              <a:t> applications will be returned in the fashion we received them</a:t>
            </a:r>
          </a:p>
          <a:p>
            <a:r>
              <a:rPr lang="en-US" baseline="0" dirty="0"/>
              <a:t>Mail will be returned by mail</a:t>
            </a:r>
          </a:p>
          <a:p>
            <a:r>
              <a:rPr lang="en-US" baseline="0" dirty="0"/>
              <a:t>Email will be returned by email</a:t>
            </a:r>
          </a:p>
          <a:p>
            <a:r>
              <a:rPr lang="en-US" baseline="0" dirty="0"/>
              <a:t>Front counter will give back incomplete applications</a:t>
            </a:r>
          </a:p>
          <a:p>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25</a:t>
            </a:fld>
            <a:endParaRPr lang="en-US"/>
          </a:p>
        </p:txBody>
      </p:sp>
    </p:spTree>
    <p:extLst>
      <p:ext uri="{BB962C8B-B14F-4D97-AF65-F5344CB8AC3E}">
        <p14:creationId xmlns:p14="http://schemas.microsoft.com/office/powerpoint/2010/main" val="4252486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applications</a:t>
            </a:r>
            <a:r>
              <a:rPr lang="en-US" baseline="0" dirty="0"/>
              <a:t> will be date stamped the date we receive them, put into our tracking system to be later processed into our file and data base</a:t>
            </a:r>
          </a:p>
          <a:p>
            <a:endParaRPr lang="en-US" baseline="0" dirty="0"/>
          </a:p>
          <a:p>
            <a:r>
              <a:rPr lang="en-US" baseline="0" dirty="0"/>
              <a:t>Special priority applications are processed first due to legislation for victims fleeing from abuse</a:t>
            </a:r>
          </a:p>
          <a:p>
            <a:endParaRPr lang="en-US" baseline="0" dirty="0"/>
          </a:p>
          <a:p>
            <a:r>
              <a:rPr lang="en-US" baseline="0" dirty="0"/>
              <a:t>Once processed a letter will be sent to the address we have on the application of eligibility</a:t>
            </a:r>
          </a:p>
          <a:p>
            <a:endParaRPr lang="en-US" baseline="0" dirty="0"/>
          </a:p>
          <a:p>
            <a:r>
              <a:rPr lang="en-US" baseline="0" dirty="0"/>
              <a:t>The application date stands no matter when we process it.  We have a backlog of applications we are working on now.  Currently we are processing applications received from June 2022</a:t>
            </a:r>
            <a:endParaRPr lang="en-US" dirty="0"/>
          </a:p>
          <a:p>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26</a:t>
            </a:fld>
            <a:endParaRPr lang="en-US"/>
          </a:p>
        </p:txBody>
      </p:sp>
    </p:spTree>
    <p:extLst>
      <p:ext uri="{BB962C8B-B14F-4D97-AF65-F5344CB8AC3E}">
        <p14:creationId xmlns:p14="http://schemas.microsoft.com/office/powerpoint/2010/main" val="1615410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RGI is not emergency housing</a:t>
            </a:r>
          </a:p>
          <a:p>
            <a:endParaRPr lang="en-US" dirty="0"/>
          </a:p>
          <a:p>
            <a:r>
              <a:rPr lang="en-US" dirty="0"/>
              <a:t>Once</a:t>
            </a:r>
            <a:r>
              <a:rPr lang="en-US" baseline="0" dirty="0"/>
              <a:t> the applicant is on the waitlist their names go on the buildings they have selected. </a:t>
            </a:r>
          </a:p>
          <a:p>
            <a:r>
              <a:rPr lang="en-US" baseline="0" dirty="0"/>
              <a:t>Once there is a vacancy and the applicants name is at the top of the list the housing provider will contact the applicant directly</a:t>
            </a:r>
          </a:p>
          <a:p>
            <a:r>
              <a:rPr lang="en-US" baseline="0" dirty="0"/>
              <a:t>Wait times will vary depending on many variable, area, buildings selected, number of bedrooms, time of year etc.   </a:t>
            </a:r>
          </a:p>
          <a:p>
            <a:r>
              <a:rPr lang="en-US" baseline="0" dirty="0"/>
              <a:t>This is important the housing access </a:t>
            </a:r>
            <a:r>
              <a:rPr lang="en-US" baseline="0" dirty="0" err="1"/>
              <a:t>centre</a:t>
            </a:r>
            <a:r>
              <a:rPr lang="en-US" baseline="0" dirty="0"/>
              <a:t> does not know when or where the next vacancy will occur</a:t>
            </a:r>
          </a:p>
          <a:p>
            <a:endParaRPr lang="en-US" baseline="0" dirty="0"/>
          </a:p>
          <a:p>
            <a:r>
              <a:rPr lang="en-US" baseline="0" dirty="0"/>
              <a:t>You cannot rank your buildings.  You must take the first offer that comes up or your application will be cancelled</a:t>
            </a:r>
          </a:p>
          <a:p>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27</a:t>
            </a:fld>
            <a:endParaRPr lang="en-US"/>
          </a:p>
        </p:txBody>
      </p:sp>
    </p:spTree>
    <p:extLst>
      <p:ext uri="{BB962C8B-B14F-4D97-AF65-F5344CB8AC3E}">
        <p14:creationId xmlns:p14="http://schemas.microsoft.com/office/powerpoint/2010/main" val="3790787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SCREEN    </a:t>
            </a:r>
          </a:p>
          <a:p>
            <a:r>
              <a:rPr lang="en-US" dirty="0"/>
              <a:t>reach out to the housing access </a:t>
            </a:r>
            <a:r>
              <a:rPr lang="en-US" dirty="0" err="1"/>
              <a:t>centre</a:t>
            </a:r>
            <a:r>
              <a:rPr lang="en-US" dirty="0"/>
              <a:t> every 1 to 2 years to ensure your application is still eligible</a:t>
            </a:r>
          </a:p>
        </p:txBody>
      </p:sp>
      <p:sp>
        <p:nvSpPr>
          <p:cNvPr id="4" name="Slide Number Placeholder 3"/>
          <p:cNvSpPr>
            <a:spLocks noGrp="1"/>
          </p:cNvSpPr>
          <p:nvPr>
            <p:ph type="sldNum" sz="quarter" idx="5"/>
          </p:nvPr>
        </p:nvSpPr>
        <p:spPr/>
        <p:txBody>
          <a:bodyPr/>
          <a:lstStyle/>
          <a:p>
            <a:fld id="{97BFC915-7887-EC41-8824-2B3670DC68F9}" type="slidenum">
              <a:rPr lang="en-US" smtClean="0"/>
              <a:t>28</a:t>
            </a:fld>
            <a:endParaRPr lang="en-US"/>
          </a:p>
        </p:txBody>
      </p:sp>
    </p:spTree>
    <p:extLst>
      <p:ext uri="{BB962C8B-B14F-4D97-AF65-F5344CB8AC3E}">
        <p14:creationId xmlns:p14="http://schemas.microsoft.com/office/powerpoint/2010/main" val="151045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I hope that this webinar has been useful and informational</a:t>
            </a:r>
          </a:p>
          <a:p>
            <a:endParaRPr lang="en-US" dirty="0"/>
          </a:p>
          <a:p>
            <a:r>
              <a:rPr lang="en-US" dirty="0"/>
              <a:t>Jessie do we have any questions?</a:t>
            </a:r>
          </a:p>
        </p:txBody>
      </p:sp>
      <p:sp>
        <p:nvSpPr>
          <p:cNvPr id="4" name="Slide Number Placeholder 3"/>
          <p:cNvSpPr>
            <a:spLocks noGrp="1"/>
          </p:cNvSpPr>
          <p:nvPr>
            <p:ph type="sldNum" sz="quarter" idx="5"/>
          </p:nvPr>
        </p:nvSpPr>
        <p:spPr/>
        <p:txBody>
          <a:bodyPr/>
          <a:lstStyle/>
          <a:p>
            <a:fld id="{97BFC915-7887-EC41-8824-2B3670DC68F9}" type="slidenum">
              <a:rPr lang="en-US" smtClean="0"/>
              <a:t>29</a:t>
            </a:fld>
            <a:endParaRPr lang="en-US"/>
          </a:p>
        </p:txBody>
      </p:sp>
    </p:spTree>
    <p:extLst>
      <p:ext uri="{BB962C8B-B14F-4D97-AF65-F5344CB8AC3E}">
        <p14:creationId xmlns:p14="http://schemas.microsoft.com/office/powerpoint/2010/main" val="3645862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is on our website at www.london.ca under living in </a:t>
            </a:r>
            <a:r>
              <a:rPr lang="en-US" baseline="0" dirty="0" err="1"/>
              <a:t>london</a:t>
            </a:r>
            <a:r>
              <a:rPr lang="en-US" baseline="0" dirty="0"/>
              <a:t>, community service, homeless prevention. </a:t>
            </a:r>
          </a:p>
          <a:p>
            <a:r>
              <a:rPr lang="en-US" baseline="0" dirty="0"/>
              <a:t>This is a great tool and can be downloaded to keep it handy </a:t>
            </a:r>
          </a:p>
          <a:p>
            <a:endParaRPr lang="en-US" baseline="0" dirty="0"/>
          </a:p>
          <a:p>
            <a:r>
              <a:rPr lang="en-US" baseline="0" dirty="0"/>
              <a:t>As you can see there are two parts to the checklist part one -  the everything we absolutely need for the basic application to be complete</a:t>
            </a:r>
          </a:p>
          <a:p>
            <a:r>
              <a:rPr lang="en-US" baseline="0" dirty="0"/>
              <a:t>Signed copy, ID proof of status in Canada, income sources, and a completed building selection form</a:t>
            </a:r>
          </a:p>
          <a:p>
            <a:endParaRPr lang="en-US" baseline="0" dirty="0"/>
          </a:p>
          <a:p>
            <a:r>
              <a:rPr lang="en-US" baseline="0" dirty="0"/>
              <a:t>Part two are documents needed if there are arrears – a repayment agreement with housing provider arrears are owed to</a:t>
            </a:r>
          </a:p>
          <a:p>
            <a:r>
              <a:rPr lang="en-US" baseline="0" dirty="0"/>
              <a:t>shared custody- a shared custody agreement or child tax benefit notice</a:t>
            </a:r>
          </a:p>
          <a:p>
            <a:r>
              <a:rPr lang="en-US" baseline="0" dirty="0"/>
              <a:t>A signed divestment form if a member owns a property,</a:t>
            </a:r>
          </a:p>
          <a:p>
            <a:r>
              <a:rPr lang="en-US" baseline="0" dirty="0"/>
              <a:t>Proof of pregnancy note from doctor or ultrasound with applicants name and date of birth</a:t>
            </a:r>
          </a:p>
          <a:p>
            <a:r>
              <a:rPr lang="en-US" baseline="0" dirty="0"/>
              <a:t>Full time students over the age of 18 need, proof of enrollment in full time studies from an accredited education institution</a:t>
            </a:r>
            <a:endParaRPr lang="en-US" dirty="0"/>
          </a:p>
          <a:p>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3</a:t>
            </a:fld>
            <a:endParaRPr lang="en-US"/>
          </a:p>
        </p:txBody>
      </p:sp>
    </p:spTree>
    <p:extLst>
      <p:ext uri="{BB962C8B-B14F-4D97-AF65-F5344CB8AC3E}">
        <p14:creationId xmlns:p14="http://schemas.microsoft.com/office/powerpoint/2010/main" val="232386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 qualify for community housing in the City of London and the County of Middlesex, applicants must: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Be 16 years of age of older and be able to live independently.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Each member must be a Canadian citizen, landed immigrant or refugee claimant.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No member of the household has a deportation order, departure or exclusion order under the Immigration Act.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No member of the household owes arrears for either rent or damage to any community housing provider in Ontario, or they have set-up a repayment agreement which is in good-standing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Your household’s annual income must be below the </a:t>
            </a:r>
            <a:r>
              <a:rPr lang="en-US" sz="1200" b="1" i="0" u="none" strike="noStrike" kern="1200" dirty="0">
                <a:solidFill>
                  <a:schemeClr val="tx1"/>
                </a:solidFill>
                <a:effectLst/>
                <a:latin typeface="+mn-lt"/>
                <a:ea typeface="+mn-ea"/>
                <a:cs typeface="+mn-cs"/>
                <a:hlinkClick r:id="rId3"/>
              </a:rPr>
              <a:t>Household income limits </a:t>
            </a:r>
            <a:r>
              <a:rPr lang="en-US" sz="1200" b="0" i="0" kern="1200" dirty="0">
                <a:solidFill>
                  <a:schemeClr val="tx1"/>
                </a:solidFill>
                <a:effectLst/>
                <a:latin typeface="+mn-lt"/>
                <a:ea typeface="+mn-ea"/>
                <a:cs typeface="+mn-cs"/>
              </a:rPr>
              <a:t> for your community.</a:t>
            </a:r>
          </a:p>
          <a:p>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4</a:t>
            </a:fld>
            <a:endParaRPr lang="en-US"/>
          </a:p>
        </p:txBody>
      </p:sp>
    </p:spTree>
    <p:extLst>
      <p:ext uri="{BB962C8B-B14F-4D97-AF65-F5344CB8AC3E}">
        <p14:creationId xmlns:p14="http://schemas.microsoft.com/office/powerpoint/2010/main" val="2493283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household income limits</a:t>
            </a:r>
            <a:r>
              <a:rPr lang="en-US" baseline="0" dirty="0"/>
              <a:t> are as such for a 1 bedroom an adult or couple the applicant must not make more than $41,500, </a:t>
            </a:r>
          </a:p>
          <a:p>
            <a:r>
              <a:rPr lang="en-US" baseline="0" dirty="0"/>
              <a:t>For a two bedroom 1 or 2 adults which could be a grandparent and 1 or 2 dependents, the applicants must not make more than $49,000,  and so on</a:t>
            </a:r>
          </a:p>
          <a:p>
            <a:r>
              <a:rPr lang="en-US" baseline="0" dirty="0"/>
              <a:t>The unit size the applicant is eligible for is based on the size of the household</a:t>
            </a:r>
          </a:p>
          <a:p>
            <a:r>
              <a:rPr lang="en-US" baseline="0" dirty="0"/>
              <a:t>If there is one adult and a child then a two bedroom would be what to look at in terms of how much the applicant should make</a:t>
            </a:r>
          </a:p>
          <a:p>
            <a:endParaRPr lang="en-US" baseline="0" dirty="0"/>
          </a:p>
          <a:p>
            <a:r>
              <a:rPr lang="en-US" baseline="0" dirty="0"/>
              <a:t>The bottom totals are for the rest of  Middlesex County outside of the municipality of Middlesex </a:t>
            </a:r>
            <a:r>
              <a:rPr lang="en-US" baseline="0" dirty="0" err="1"/>
              <a:t>centre</a:t>
            </a:r>
            <a:r>
              <a:rPr lang="en-US" baseline="0" dirty="0"/>
              <a:t> or </a:t>
            </a:r>
            <a:r>
              <a:rPr lang="en-US" baseline="0" dirty="0" err="1"/>
              <a:t>thames</a:t>
            </a:r>
            <a:r>
              <a:rPr lang="en-US" baseline="0" dirty="0"/>
              <a:t> </a:t>
            </a:r>
            <a:r>
              <a:rPr lang="en-US" baseline="0" dirty="0" err="1"/>
              <a:t>centre</a:t>
            </a:r>
            <a:r>
              <a:rPr lang="en-US" baseline="0" dirty="0"/>
              <a:t> and are lower</a:t>
            </a:r>
          </a:p>
          <a:p>
            <a:endParaRPr lang="en-US" baseline="0" dirty="0"/>
          </a:p>
          <a:p>
            <a:r>
              <a:rPr lang="en-US" baseline="0" dirty="0"/>
              <a:t>A family may have more than 2 adults. </a:t>
            </a:r>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5</a:t>
            </a:fld>
            <a:endParaRPr lang="en-US"/>
          </a:p>
        </p:txBody>
      </p:sp>
    </p:spTree>
    <p:extLst>
      <p:ext uri="{BB962C8B-B14F-4D97-AF65-F5344CB8AC3E}">
        <p14:creationId xmlns:p14="http://schemas.microsoft.com/office/powerpoint/2010/main" val="244985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see how to complete an application form</a:t>
            </a:r>
          </a:p>
        </p:txBody>
      </p:sp>
      <p:sp>
        <p:nvSpPr>
          <p:cNvPr id="4" name="Slide Number Placeholder 3"/>
          <p:cNvSpPr>
            <a:spLocks noGrp="1"/>
          </p:cNvSpPr>
          <p:nvPr>
            <p:ph type="sldNum" sz="quarter" idx="5"/>
          </p:nvPr>
        </p:nvSpPr>
        <p:spPr/>
        <p:txBody>
          <a:bodyPr/>
          <a:lstStyle/>
          <a:p>
            <a:fld id="{97BFC915-7887-EC41-8824-2B3670DC68F9}" type="slidenum">
              <a:rPr lang="en-US" smtClean="0"/>
              <a:t>6</a:t>
            </a:fld>
            <a:endParaRPr lang="en-US"/>
          </a:p>
        </p:txBody>
      </p:sp>
    </p:spTree>
    <p:extLst>
      <p:ext uri="{BB962C8B-B14F-4D97-AF65-F5344CB8AC3E}">
        <p14:creationId xmlns:p14="http://schemas.microsoft.com/office/powerpoint/2010/main" val="2811239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slide and next 7 slides shows what the application should look like</a:t>
            </a:r>
          </a:p>
          <a:p>
            <a:r>
              <a:rPr lang="en-US" baseline="0" dirty="0"/>
              <a:t>Fill out as much as possible noting the name, date of birth, address and phone number is really key.  We need the contact information so that when the applicant does get to the top of the waitlist the housing provider can contact them.  If there is not an address or phone number, put down an alternate contact.</a:t>
            </a:r>
          </a:p>
          <a:p>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7</a:t>
            </a:fld>
            <a:endParaRPr lang="en-US"/>
          </a:p>
        </p:txBody>
      </p:sp>
    </p:spTree>
    <p:extLst>
      <p:ext uri="{BB962C8B-B14F-4D97-AF65-F5344CB8AC3E}">
        <p14:creationId xmlns:p14="http://schemas.microsoft.com/office/powerpoint/2010/main" val="845078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this page the applicant would </a:t>
            </a:r>
            <a:r>
              <a:rPr lang="en-US" dirty="0"/>
              <a:t>list who will be living with</a:t>
            </a:r>
            <a:r>
              <a:rPr lang="en-US" baseline="0" dirty="0"/>
              <a:t> them, </a:t>
            </a:r>
          </a:p>
          <a:p>
            <a:r>
              <a:rPr lang="en-US" baseline="0" dirty="0"/>
              <a:t>Answer all the questions</a:t>
            </a:r>
          </a:p>
          <a:p>
            <a:r>
              <a:rPr lang="en-US" baseline="0" dirty="0"/>
              <a:t>The application gives help if the applicant answers yes to most of the questions by telling what documents are required to send in</a:t>
            </a:r>
          </a:p>
          <a:p>
            <a:r>
              <a:rPr lang="en-US" baseline="0" dirty="0"/>
              <a:t>Only the first question is a step to follow if the applicant answered no about custody</a:t>
            </a:r>
          </a:p>
          <a:p>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8</a:t>
            </a:fld>
            <a:endParaRPr lang="en-US"/>
          </a:p>
        </p:txBody>
      </p:sp>
    </p:spTree>
    <p:extLst>
      <p:ext uri="{BB962C8B-B14F-4D97-AF65-F5344CB8AC3E}">
        <p14:creationId xmlns:p14="http://schemas.microsoft.com/office/powerpoint/2010/main" val="3284957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the housing history</a:t>
            </a:r>
            <a:r>
              <a:rPr lang="en-US" baseline="0" dirty="0"/>
              <a:t> if it is possible</a:t>
            </a:r>
          </a:p>
          <a:p>
            <a:r>
              <a:rPr lang="en-US" baseline="0" dirty="0"/>
              <a:t>The most important thing on this page is if the applicant owe arrears, it will  then lead the applicant to the next question below regarding a repayment agreement and how it is needed.</a:t>
            </a:r>
          </a:p>
          <a:p>
            <a:r>
              <a:rPr lang="en-US" baseline="0" dirty="0"/>
              <a:t>If the applicant is not sure about owing arrears we can check our system</a:t>
            </a:r>
            <a:endParaRPr lang="en-US" dirty="0"/>
          </a:p>
        </p:txBody>
      </p:sp>
      <p:sp>
        <p:nvSpPr>
          <p:cNvPr id="4" name="Slide Number Placeholder 3"/>
          <p:cNvSpPr>
            <a:spLocks noGrp="1"/>
          </p:cNvSpPr>
          <p:nvPr>
            <p:ph type="sldNum" sz="quarter" idx="5"/>
          </p:nvPr>
        </p:nvSpPr>
        <p:spPr/>
        <p:txBody>
          <a:bodyPr/>
          <a:lstStyle/>
          <a:p>
            <a:fld id="{97BFC915-7887-EC41-8824-2B3670DC68F9}" type="slidenum">
              <a:rPr lang="en-US" smtClean="0"/>
              <a:t>9</a:t>
            </a:fld>
            <a:endParaRPr lang="en-US"/>
          </a:p>
        </p:txBody>
      </p:sp>
    </p:spTree>
    <p:extLst>
      <p:ext uri="{BB962C8B-B14F-4D97-AF65-F5344CB8AC3E}">
        <p14:creationId xmlns:p14="http://schemas.microsoft.com/office/powerpoint/2010/main" val="2873289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25563"/>
            <a:ext cx="9144000" cy="3998976"/>
          </a:xfrm>
          <a:prstGeom prst="rect">
            <a:avLst/>
          </a:prstGeom>
          <a:solidFill>
            <a:srgbClr val="024638"/>
          </a:solidFill>
          <a:ln>
            <a:noFill/>
          </a:ln>
        </p:spPr>
      </p:pic>
      <p:sp>
        <p:nvSpPr>
          <p:cNvPr id="3" name="Subtitle 2"/>
          <p:cNvSpPr>
            <a:spLocks noGrp="1"/>
          </p:cNvSpPr>
          <p:nvPr>
            <p:ph type="subTitle" idx="1"/>
          </p:nvPr>
        </p:nvSpPr>
        <p:spPr>
          <a:xfrm>
            <a:off x="1784530" y="5555028"/>
            <a:ext cx="7134618" cy="11081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Placeholder 1"/>
          <p:cNvSpPr>
            <a:spLocks noGrp="1"/>
          </p:cNvSpPr>
          <p:nvPr>
            <p:ph type="title"/>
          </p:nvPr>
        </p:nvSpPr>
        <p:spPr>
          <a:xfrm>
            <a:off x="1701384" y="547536"/>
            <a:ext cx="7442616" cy="1325563"/>
          </a:xfrm>
          <a:prstGeom prst="rect">
            <a:avLst/>
          </a:prstGeom>
          <a:blipFill>
            <a:blip r:embed="rId3"/>
            <a:stretch>
              <a:fillRect/>
            </a:stretch>
          </a:blipFill>
        </p:spPr>
        <p:txBody>
          <a:bodyPr vert="horz" lIns="91440" tIns="46800" rIns="251999"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02323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01384" y="0"/>
            <a:ext cx="7443216" cy="1322832"/>
          </a:xfrm>
          <a:prstGeom prst="rect">
            <a:avLst/>
          </a:prstGeom>
        </p:spPr>
      </p:pic>
      <p:sp>
        <p:nvSpPr>
          <p:cNvPr id="2" name="Title 1"/>
          <p:cNvSpPr>
            <a:spLocks noGrp="1"/>
          </p:cNvSpPr>
          <p:nvPr>
            <p:ph type="title"/>
          </p:nvPr>
        </p:nvSpPr>
        <p:spPr/>
        <p:txBody>
          <a:body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10"/>
          </p:nvPr>
        </p:nvSpPr>
        <p:spPr/>
        <p:txBody>
          <a:bodyPr/>
          <a:lstStyle/>
          <a:p>
            <a:fld id="{9598BB11-2AAD-B546-AEB8-4087E17A8027}"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C536B-1BD6-FA4F-BB03-F8DDE287F6ED}" type="slidenum">
              <a:rPr lang="en-US" smtClean="0"/>
              <a:t>‹#›</a:t>
            </a:fld>
            <a:endParaRPr lang="en-US"/>
          </a:p>
        </p:txBody>
      </p:sp>
    </p:spTree>
    <p:extLst>
      <p:ext uri="{BB962C8B-B14F-4D97-AF65-F5344CB8AC3E}">
        <p14:creationId xmlns:p14="http://schemas.microsoft.com/office/powerpoint/2010/main" val="950897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Click to edit Master title style</a:t>
            </a:r>
            <a:endParaRPr lang="en-US" dirty="0"/>
          </a:p>
        </p:txBody>
      </p:sp>
      <p:sp>
        <p:nvSpPr>
          <p:cNvPr id="3" name="Content Placeholder 2"/>
          <p:cNvSpPr>
            <a:spLocks noGrp="1"/>
          </p:cNvSpPr>
          <p:nvPr>
            <p:ph sz="half" idx="1"/>
          </p:nvPr>
        </p:nvSpPr>
        <p:spPr>
          <a:xfrm>
            <a:off x="628650" y="2787677"/>
            <a:ext cx="3886200" cy="3389286"/>
          </a:xfrm>
        </p:spPr>
        <p:txBody>
          <a:bodyPr/>
          <a:lstStyle/>
          <a:p>
            <a:pPr lvl="0"/>
            <a:r>
              <a:rPr lang="en-CA"/>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4629150" y="2787677"/>
            <a:ext cx="3886200" cy="3389286"/>
          </a:xfrm>
        </p:spPr>
        <p:txBody>
          <a:bodyPr/>
          <a:lstStyle/>
          <a:p>
            <a:pPr lvl="0"/>
            <a:r>
              <a:rPr lang="en-CA"/>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Date Placeholder 4"/>
          <p:cNvSpPr>
            <a:spLocks noGrp="1"/>
          </p:cNvSpPr>
          <p:nvPr>
            <p:ph type="dt" sz="half" idx="10"/>
          </p:nvPr>
        </p:nvSpPr>
        <p:spPr/>
        <p:txBody>
          <a:bodyPr/>
          <a:lstStyle/>
          <a:p>
            <a:fld id="{9598BB11-2AAD-B546-AEB8-4087E17A8027}" type="datetimeFigureOut">
              <a:rPr lang="en-US" smtClean="0"/>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FC536B-1BD6-FA4F-BB03-F8DDE287F6ED}" type="slidenum">
              <a:rPr lang="en-US" smtClean="0"/>
              <a:t>‹#›</a:t>
            </a:fld>
            <a:endParaRPr lang="en-US"/>
          </a:p>
        </p:txBody>
      </p:sp>
    </p:spTree>
    <p:extLst>
      <p:ext uri="{BB962C8B-B14F-4D97-AF65-F5344CB8AC3E}">
        <p14:creationId xmlns:p14="http://schemas.microsoft.com/office/powerpoint/2010/main" val="1685708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7" name="Date Placeholder 6"/>
          <p:cNvSpPr>
            <a:spLocks noGrp="1"/>
          </p:cNvSpPr>
          <p:nvPr>
            <p:ph type="dt" sz="half" idx="10"/>
          </p:nvPr>
        </p:nvSpPr>
        <p:spPr/>
        <p:txBody>
          <a:bodyPr/>
          <a:lstStyle/>
          <a:p>
            <a:fld id="{9598BB11-2AAD-B546-AEB8-4087E17A8027}" type="datetimeFigureOut">
              <a:rPr lang="en-US" smtClean="0"/>
              <a:t>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FC536B-1BD6-FA4F-BB03-F8DDE287F6ED}" type="slidenum">
              <a:rPr lang="en-US" smtClean="0"/>
              <a:t>‹#›</a:t>
            </a:fld>
            <a:endParaRPr lang="en-US"/>
          </a:p>
        </p:txBody>
      </p:sp>
    </p:spTree>
    <p:extLst>
      <p:ext uri="{BB962C8B-B14F-4D97-AF65-F5344CB8AC3E}">
        <p14:creationId xmlns:p14="http://schemas.microsoft.com/office/powerpoint/2010/main" val="161013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dirty="0"/>
          </a:p>
        </p:txBody>
      </p:sp>
      <p:sp>
        <p:nvSpPr>
          <p:cNvPr id="3" name="Date Placeholder 2"/>
          <p:cNvSpPr>
            <a:spLocks noGrp="1"/>
          </p:cNvSpPr>
          <p:nvPr>
            <p:ph type="dt" sz="half" idx="10"/>
          </p:nvPr>
        </p:nvSpPr>
        <p:spPr/>
        <p:txBody>
          <a:bodyPr/>
          <a:lstStyle/>
          <a:p>
            <a:fld id="{9598BB11-2AAD-B546-AEB8-4087E17A8027}" type="datetimeFigureOut">
              <a:rPr lang="en-US" smtClean="0"/>
              <a:t>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FC536B-1BD6-FA4F-BB03-F8DDE287F6ED}" type="slidenum">
              <a:rPr lang="en-US" smtClean="0"/>
              <a:t>‹#›</a:t>
            </a:fld>
            <a:endParaRPr lang="en-US"/>
          </a:p>
        </p:txBody>
      </p:sp>
    </p:spTree>
    <p:extLst>
      <p:ext uri="{BB962C8B-B14F-4D97-AF65-F5344CB8AC3E}">
        <p14:creationId xmlns:p14="http://schemas.microsoft.com/office/powerpoint/2010/main" val="983472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2488367"/>
            <a:ext cx="4629150" cy="337268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Placeholder 3"/>
          <p:cNvSpPr>
            <a:spLocks noGrp="1"/>
          </p:cNvSpPr>
          <p:nvPr>
            <p:ph type="body" sz="half" idx="2"/>
          </p:nvPr>
        </p:nvSpPr>
        <p:spPr>
          <a:xfrm>
            <a:off x="629841" y="2488367"/>
            <a:ext cx="2949178" cy="33806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a:t>Click to edit Master text styles</a:t>
            </a:r>
          </a:p>
        </p:txBody>
      </p:sp>
      <p:sp>
        <p:nvSpPr>
          <p:cNvPr id="5" name="Date Placeholder 4"/>
          <p:cNvSpPr>
            <a:spLocks noGrp="1"/>
          </p:cNvSpPr>
          <p:nvPr>
            <p:ph type="dt" sz="half" idx="10"/>
          </p:nvPr>
        </p:nvSpPr>
        <p:spPr/>
        <p:txBody>
          <a:bodyPr/>
          <a:lstStyle/>
          <a:p>
            <a:fld id="{9598BB11-2AAD-B546-AEB8-4087E17A8027}" type="datetimeFigureOut">
              <a:rPr lang="en-US" smtClean="0"/>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FC536B-1BD6-FA4F-BB03-F8DDE287F6ED}" type="slidenum">
              <a:rPr lang="en-US" smtClean="0"/>
              <a:t>‹#›</a:t>
            </a:fld>
            <a:endParaRPr lang="en-US"/>
          </a:p>
        </p:txBody>
      </p:sp>
      <p:sp>
        <p:nvSpPr>
          <p:cNvPr id="9" name="Title 1"/>
          <p:cNvSpPr txBox="1">
            <a:spLocks/>
          </p:cNvSpPr>
          <p:nvPr userDrawn="1"/>
        </p:nvSpPr>
        <p:spPr>
          <a:xfrm>
            <a:off x="628650" y="1588168"/>
            <a:ext cx="7886700" cy="1020121"/>
          </a:xfrm>
          <a:prstGeom prst="rect">
            <a:avLst/>
          </a:prstGeom>
          <a:noFill/>
        </p:spPr>
        <p:txBody>
          <a:bodyPr vert="horz" lIns="43200" tIns="46800" rIns="4320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t>Click to edit Master title style</a:t>
            </a:r>
            <a:endParaRPr lang="en-US" dirty="0"/>
          </a:p>
        </p:txBody>
      </p:sp>
    </p:spTree>
    <p:extLst>
      <p:ext uri="{BB962C8B-B14F-4D97-AF65-F5344CB8AC3E}">
        <p14:creationId xmlns:p14="http://schemas.microsoft.com/office/powerpoint/2010/main" val="989636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598BB11-2AAD-B546-AEB8-4087E17A8027}"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C536B-1BD6-FA4F-BB03-F8DDE287F6ED}" type="slidenum">
              <a:rPr lang="en-US" smtClean="0"/>
              <a:t>‹#›</a:t>
            </a:fld>
            <a:endParaRPr lang="en-US"/>
          </a:p>
        </p:txBody>
      </p:sp>
    </p:spTree>
    <p:extLst>
      <p:ext uri="{BB962C8B-B14F-4D97-AF65-F5344CB8AC3E}">
        <p14:creationId xmlns:p14="http://schemas.microsoft.com/office/powerpoint/2010/main" val="1932520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p:cNvSpPr/>
          <p:nvPr userDrawn="1"/>
        </p:nvSpPr>
        <p:spPr>
          <a:xfrm>
            <a:off x="0" y="1439562"/>
            <a:ext cx="9144000" cy="5418438"/>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35000" y="1737939"/>
            <a:ext cx="6858000" cy="3327731"/>
          </a:xfrm>
        </p:spPr>
        <p:txBody>
          <a:bodyPr anchor="t" anchorCtr="0"/>
          <a:lstStyle>
            <a:lvl1pPr algn="l">
              <a:defRPr sz="6000">
                <a:solidFill>
                  <a:schemeClr val="bg1"/>
                </a:solidFill>
              </a:defRPr>
            </a:lvl1pPr>
          </a:lstStyle>
          <a:p>
            <a:r>
              <a:rPr lang="en-CA" dirty="0"/>
              <a:t>Click to edit Master title style</a:t>
            </a:r>
            <a:endParaRPr lang="en-US" dirty="0"/>
          </a:p>
        </p:txBody>
      </p:sp>
      <p:sp>
        <p:nvSpPr>
          <p:cNvPr id="3" name="Subtitle 2"/>
          <p:cNvSpPr>
            <a:spLocks noGrp="1"/>
          </p:cNvSpPr>
          <p:nvPr>
            <p:ph type="subTitle" idx="1"/>
          </p:nvPr>
        </p:nvSpPr>
        <p:spPr>
          <a:xfrm>
            <a:off x="635000" y="5202195"/>
            <a:ext cx="6858000" cy="67118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Click to edit Master subtitle style</a:t>
            </a: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141573"/>
            <a:ext cx="762000" cy="1042416"/>
          </a:xfrm>
          <a:prstGeom prst="rect">
            <a:avLst/>
          </a:prstGeom>
        </p:spPr>
      </p:pic>
      <p:sp>
        <p:nvSpPr>
          <p:cNvPr id="15" name="TextBox 14"/>
          <p:cNvSpPr txBox="1"/>
          <p:nvPr userDrawn="1"/>
        </p:nvSpPr>
        <p:spPr>
          <a:xfrm>
            <a:off x="628650" y="6352144"/>
            <a:ext cx="1299411" cy="369332"/>
          </a:xfrm>
          <a:prstGeom prst="rect">
            <a:avLst/>
          </a:prstGeom>
          <a:noFill/>
        </p:spPr>
        <p:txBody>
          <a:bodyPr wrap="square" rtlCol="0">
            <a:spAutoFit/>
          </a:bodyPr>
          <a:lstStyle/>
          <a:p>
            <a:r>
              <a:rPr lang="en-US" dirty="0" err="1">
                <a:solidFill>
                  <a:schemeClr val="bg1"/>
                </a:solidFill>
              </a:rPr>
              <a:t>London.ca</a:t>
            </a:r>
            <a:endParaRPr lang="en-US" dirty="0">
              <a:solidFill>
                <a:schemeClr val="bg1"/>
              </a:solidFill>
            </a:endParaRPr>
          </a:p>
        </p:txBody>
      </p:sp>
    </p:spTree>
    <p:extLst>
      <p:ext uri="{BB962C8B-B14F-4D97-AF65-F5344CB8AC3E}">
        <p14:creationId xmlns:p14="http://schemas.microsoft.com/office/powerpoint/2010/main" val="1034722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dirty="0"/>
          </a:p>
        </p:txBody>
      </p:sp>
      <p:sp>
        <p:nvSpPr>
          <p:cNvPr id="4" name="Date Placeholder 3"/>
          <p:cNvSpPr>
            <a:spLocks noGrp="1"/>
          </p:cNvSpPr>
          <p:nvPr>
            <p:ph type="dt" sz="half" idx="10"/>
          </p:nvPr>
        </p:nvSpPr>
        <p:spPr/>
        <p:txBody>
          <a:bodyPr/>
          <a:lstStyle/>
          <a:p>
            <a:fld id="{47084795-0860-4141-A67D-2561D2A0A986}"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AE10ED-5B89-EB47-A066-9A4F59F5E756}" type="slidenum">
              <a:rPr lang="en-US" smtClean="0"/>
              <a:t>‹#›</a:t>
            </a:fld>
            <a:endParaRPr lang="en-US"/>
          </a:p>
        </p:txBody>
      </p:sp>
      <p:sp>
        <p:nvSpPr>
          <p:cNvPr id="7" name="Rectangle 6"/>
          <p:cNvSpPr/>
          <p:nvPr userDrawn="1"/>
        </p:nvSpPr>
        <p:spPr>
          <a:xfrm>
            <a:off x="0" y="0"/>
            <a:ext cx="9144000" cy="278027"/>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471907"/>
            <a:ext cx="520528" cy="712082"/>
          </a:xfrm>
          <a:prstGeom prst="rect">
            <a:avLst/>
          </a:prstGeom>
        </p:spPr>
      </p:pic>
    </p:spTree>
    <p:extLst>
      <p:ext uri="{BB962C8B-B14F-4D97-AF65-F5344CB8AC3E}">
        <p14:creationId xmlns:p14="http://schemas.microsoft.com/office/powerpoint/2010/main" val="265963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346886"/>
            <a:ext cx="7886700" cy="3588609"/>
          </a:xfrm>
        </p:spPr>
        <p:txBody>
          <a:bodyPr anchor="t" anchorCtr="0"/>
          <a:lstStyle>
            <a:lvl1pPr>
              <a:defRPr sz="6000"/>
            </a:lvl1pPr>
          </a:lstStyle>
          <a:p>
            <a:r>
              <a:rPr lang="en-CA" dirty="0"/>
              <a:t>Click to edit Master title style</a:t>
            </a:r>
            <a:endParaRPr lang="en-US" dirty="0"/>
          </a:p>
        </p:txBody>
      </p:sp>
      <p:sp>
        <p:nvSpPr>
          <p:cNvPr id="3" name="Text Placeholder 2"/>
          <p:cNvSpPr>
            <a:spLocks noGrp="1"/>
          </p:cNvSpPr>
          <p:nvPr>
            <p:ph type="body" idx="1"/>
          </p:nvPr>
        </p:nvSpPr>
        <p:spPr>
          <a:xfrm>
            <a:off x="623888" y="5202195"/>
            <a:ext cx="7886700" cy="8874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47084795-0860-4141-A67D-2561D2A0A986}"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AE10ED-5B89-EB47-A066-9A4F59F5E756}" type="slidenum">
              <a:rPr lang="en-US" smtClean="0"/>
              <a:t>‹#›</a:t>
            </a:fld>
            <a:endParaRPr lang="en-US"/>
          </a:p>
        </p:txBody>
      </p:sp>
      <p:sp>
        <p:nvSpPr>
          <p:cNvPr id="7" name="Rectangle 6"/>
          <p:cNvSpPr/>
          <p:nvPr userDrawn="1"/>
        </p:nvSpPr>
        <p:spPr>
          <a:xfrm>
            <a:off x="0" y="0"/>
            <a:ext cx="9144000" cy="278027"/>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471907"/>
            <a:ext cx="520528" cy="712082"/>
          </a:xfrm>
          <a:prstGeom prst="rect">
            <a:avLst/>
          </a:prstGeom>
        </p:spPr>
      </p:pic>
      <p:sp>
        <p:nvSpPr>
          <p:cNvPr id="9" name="TextBox 8"/>
          <p:cNvSpPr txBox="1"/>
          <p:nvPr userDrawn="1"/>
        </p:nvSpPr>
        <p:spPr>
          <a:xfrm>
            <a:off x="628650" y="6352144"/>
            <a:ext cx="1299411" cy="369332"/>
          </a:xfrm>
          <a:prstGeom prst="rect">
            <a:avLst/>
          </a:prstGeom>
          <a:noFill/>
        </p:spPr>
        <p:txBody>
          <a:bodyPr wrap="square" rtlCol="0">
            <a:spAutoFit/>
          </a:bodyPr>
          <a:lstStyle/>
          <a:p>
            <a:r>
              <a:rPr lang="en-US" dirty="0" err="1">
                <a:solidFill>
                  <a:srgbClr val="024638"/>
                </a:solidFill>
              </a:rPr>
              <a:t>London.ca</a:t>
            </a:r>
            <a:endParaRPr lang="en-US" dirty="0">
              <a:solidFill>
                <a:srgbClr val="024638"/>
              </a:solidFill>
            </a:endParaRPr>
          </a:p>
        </p:txBody>
      </p:sp>
    </p:spTree>
    <p:extLst>
      <p:ext uri="{BB962C8B-B14F-4D97-AF65-F5344CB8AC3E}">
        <p14:creationId xmlns:p14="http://schemas.microsoft.com/office/powerpoint/2010/main" val="1130184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28650" y="1415063"/>
            <a:ext cx="3867150" cy="4761900"/>
          </a:xfrm>
        </p:spPr>
        <p:txBody>
          <a:bodyPr/>
          <a:lstStyle/>
          <a:p>
            <a:pPr lvl="0"/>
            <a:r>
              <a:rPr lang="en-CA"/>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Content Placeholder 3"/>
          <p:cNvSpPr>
            <a:spLocks noGrp="1"/>
          </p:cNvSpPr>
          <p:nvPr>
            <p:ph sz="half" idx="2"/>
          </p:nvPr>
        </p:nvSpPr>
        <p:spPr>
          <a:xfrm>
            <a:off x="4648200" y="1415063"/>
            <a:ext cx="3867150" cy="4761900"/>
          </a:xfrm>
        </p:spPr>
        <p:txBody>
          <a:bodyPr/>
          <a:lstStyle/>
          <a:p>
            <a:pPr lvl="0"/>
            <a:r>
              <a:rPr lang="en-CA"/>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Date Placeholder 4"/>
          <p:cNvSpPr>
            <a:spLocks noGrp="1"/>
          </p:cNvSpPr>
          <p:nvPr>
            <p:ph type="dt" sz="half" idx="10"/>
          </p:nvPr>
        </p:nvSpPr>
        <p:spPr/>
        <p:txBody>
          <a:bodyPr/>
          <a:lstStyle/>
          <a:p>
            <a:fld id="{47084795-0860-4141-A67D-2561D2A0A986}" type="datetimeFigureOut">
              <a:rPr lang="en-US" smtClean="0"/>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AE10ED-5B89-EB47-A066-9A4F59F5E756}" type="slidenum">
              <a:rPr lang="en-US" smtClean="0"/>
              <a:t>‹#›</a:t>
            </a:fld>
            <a:endParaRPr lang="en-US"/>
          </a:p>
        </p:txBody>
      </p:sp>
      <p:sp>
        <p:nvSpPr>
          <p:cNvPr id="8" name="Rectangle 7"/>
          <p:cNvSpPr/>
          <p:nvPr userDrawn="1"/>
        </p:nvSpPr>
        <p:spPr>
          <a:xfrm>
            <a:off x="0" y="0"/>
            <a:ext cx="9144000" cy="278027"/>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471907"/>
            <a:ext cx="520528" cy="712082"/>
          </a:xfrm>
          <a:prstGeom prst="rect">
            <a:avLst/>
          </a:prstGeom>
        </p:spPr>
      </p:pic>
    </p:spTree>
    <p:extLst>
      <p:ext uri="{BB962C8B-B14F-4D97-AF65-F5344CB8AC3E}">
        <p14:creationId xmlns:p14="http://schemas.microsoft.com/office/powerpoint/2010/main" val="513932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1325563"/>
            <a:ext cx="9144000" cy="3998913"/>
          </a:xfrm>
          <a:solidFill>
            <a:schemeClr val="bg1">
              <a:lumMod val="95000"/>
            </a:schemeClr>
          </a:solidFill>
        </p:spPr>
        <p:txBody>
          <a:bodyPr anchor="ctr" anchorCtr="1"/>
          <a:lstStyle>
            <a:lvl1pPr marL="0" indent="0" algn="l">
              <a:buNone/>
              <a:defRPr baseline="0"/>
            </a:lvl1pPr>
          </a:lstStyle>
          <a:p>
            <a:r>
              <a:rPr lang="en-US" dirty="0"/>
              <a:t>Picture 720 x 315 pixels</a:t>
            </a:r>
          </a:p>
        </p:txBody>
      </p:sp>
      <p:sp>
        <p:nvSpPr>
          <p:cNvPr id="3" name="Subtitle 2"/>
          <p:cNvSpPr>
            <a:spLocks noGrp="1"/>
          </p:cNvSpPr>
          <p:nvPr>
            <p:ph type="subTitle" idx="1"/>
          </p:nvPr>
        </p:nvSpPr>
        <p:spPr>
          <a:xfrm>
            <a:off x="1784530" y="5555028"/>
            <a:ext cx="7134618" cy="11081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Title Placeholder 1"/>
          <p:cNvSpPr>
            <a:spLocks noGrp="1"/>
          </p:cNvSpPr>
          <p:nvPr>
            <p:ph type="title"/>
          </p:nvPr>
        </p:nvSpPr>
        <p:spPr>
          <a:xfrm>
            <a:off x="1701384" y="547536"/>
            <a:ext cx="7442616" cy="1325563"/>
          </a:xfrm>
          <a:prstGeom prst="rect">
            <a:avLst/>
          </a:prstGeom>
          <a:blipFill>
            <a:blip r:embed="rId2"/>
            <a:stretch>
              <a:fillRect/>
            </a:stretch>
          </a:blipFill>
        </p:spPr>
        <p:txBody>
          <a:bodyPr vert="horz" lIns="91440" tIns="46800" rIns="251999"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48670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238" y="1458419"/>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30238" y="2282331"/>
            <a:ext cx="3868737" cy="3907332"/>
          </a:xfr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5" name="Text Placeholder 4"/>
          <p:cNvSpPr>
            <a:spLocks noGrp="1"/>
          </p:cNvSpPr>
          <p:nvPr>
            <p:ph type="body" sz="quarter" idx="3"/>
          </p:nvPr>
        </p:nvSpPr>
        <p:spPr>
          <a:xfrm>
            <a:off x="4629150" y="1458419"/>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29150" y="2282331"/>
            <a:ext cx="3887788" cy="3907332"/>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47084795-0860-4141-A67D-2561D2A0A986}" type="datetimeFigureOut">
              <a:rPr lang="en-US" smtClean="0"/>
              <a:t>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AE10ED-5B89-EB47-A066-9A4F59F5E756}" type="slidenum">
              <a:rPr lang="en-US" smtClean="0"/>
              <a:t>‹#›</a:t>
            </a:fld>
            <a:endParaRPr lang="en-US"/>
          </a:p>
        </p:txBody>
      </p:sp>
      <p:sp>
        <p:nvSpPr>
          <p:cNvPr id="11" name="Title 1"/>
          <p:cNvSpPr>
            <a:spLocks noGrp="1"/>
          </p:cNvSpPr>
          <p:nvPr>
            <p:ph type="title"/>
          </p:nvPr>
        </p:nvSpPr>
        <p:spPr>
          <a:xfrm>
            <a:off x="1303638" y="365125"/>
            <a:ext cx="7211712" cy="870551"/>
          </a:xfrm>
        </p:spPr>
        <p:txBody>
          <a:bodyPr/>
          <a:lstStyle/>
          <a:p>
            <a:r>
              <a:rPr lang="en-CA"/>
              <a:t>Click to edit Master title style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471907"/>
            <a:ext cx="520528" cy="712082"/>
          </a:xfrm>
          <a:prstGeom prst="rect">
            <a:avLst/>
          </a:prstGeom>
        </p:spPr>
      </p:pic>
      <p:sp>
        <p:nvSpPr>
          <p:cNvPr id="14" name="Rectangle 13"/>
          <p:cNvSpPr/>
          <p:nvPr userDrawn="1"/>
        </p:nvSpPr>
        <p:spPr>
          <a:xfrm>
            <a:off x="0" y="0"/>
            <a:ext cx="9144000" cy="278027"/>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635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47084795-0860-4141-A67D-2561D2A0A986}" type="datetimeFigureOut">
              <a:rPr lang="en-US" smtClean="0"/>
              <a:t>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AE10ED-5B89-EB47-A066-9A4F59F5E756}"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471907"/>
            <a:ext cx="520528" cy="712082"/>
          </a:xfrm>
          <a:prstGeom prst="rect">
            <a:avLst/>
          </a:prstGeom>
        </p:spPr>
      </p:pic>
      <p:sp>
        <p:nvSpPr>
          <p:cNvPr id="9" name="Rectangle 8"/>
          <p:cNvSpPr/>
          <p:nvPr userDrawn="1"/>
        </p:nvSpPr>
        <p:spPr>
          <a:xfrm>
            <a:off x="0" y="0"/>
            <a:ext cx="9144000" cy="278027"/>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211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084795-0860-4141-A67D-2561D2A0A986}" type="datetimeFigureOut">
              <a:rPr lang="en-US" smtClean="0"/>
              <a:t>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AE10ED-5B89-EB47-A066-9A4F59F5E756}"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471907"/>
            <a:ext cx="520528" cy="712082"/>
          </a:xfrm>
          <a:prstGeom prst="rect">
            <a:avLst/>
          </a:prstGeom>
        </p:spPr>
      </p:pic>
      <p:sp>
        <p:nvSpPr>
          <p:cNvPr id="8" name="Rectangle 7"/>
          <p:cNvSpPr/>
          <p:nvPr userDrawn="1"/>
        </p:nvSpPr>
        <p:spPr>
          <a:xfrm>
            <a:off x="0" y="0"/>
            <a:ext cx="9144000" cy="278027"/>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59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0" y="277813"/>
            <a:ext cx="9144000" cy="6580187"/>
          </a:xfrm>
        </p:spPr>
        <p:txBody>
          <a:bodyPr anchor="ctr" anchorCtr="0"/>
          <a:lstStyle>
            <a:lvl1pPr marL="0" indent="0" algn="ctr">
              <a:buNone/>
              <a:defRPr/>
            </a:lvl1pPr>
          </a:lstStyle>
          <a:p>
            <a:r>
              <a:rPr lang="en-US" dirty="0"/>
              <a:t>Picture 720 x 518 pixels</a:t>
            </a:r>
          </a:p>
        </p:txBody>
      </p:sp>
      <p:sp>
        <p:nvSpPr>
          <p:cNvPr id="10" name="Rectangle 9"/>
          <p:cNvSpPr/>
          <p:nvPr userDrawn="1"/>
        </p:nvSpPr>
        <p:spPr>
          <a:xfrm>
            <a:off x="0" y="0"/>
            <a:ext cx="9144000" cy="278027"/>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086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1390135"/>
            <a:ext cx="2949575" cy="1600200"/>
          </a:xfrm>
        </p:spPr>
        <p:txBody>
          <a:bodyPr anchor="b"/>
          <a:lstStyle>
            <a:lvl1pPr>
              <a:defRPr sz="3200"/>
            </a:lvl1pPr>
          </a:lstStyle>
          <a:p>
            <a:r>
              <a:rPr lang="en-CA"/>
              <a:t>Click to edit Master title style</a:t>
            </a:r>
            <a:endParaRPr lang="en-US"/>
          </a:p>
        </p:txBody>
      </p:sp>
      <p:sp>
        <p:nvSpPr>
          <p:cNvPr id="3" name="Content Placeholder 2"/>
          <p:cNvSpPr>
            <a:spLocks noGrp="1"/>
          </p:cNvSpPr>
          <p:nvPr>
            <p:ph idx="1"/>
          </p:nvPr>
        </p:nvSpPr>
        <p:spPr>
          <a:xfrm>
            <a:off x="3887788" y="1390135"/>
            <a:ext cx="4629150" cy="44709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Placeholder 3"/>
          <p:cNvSpPr>
            <a:spLocks noGrp="1"/>
          </p:cNvSpPr>
          <p:nvPr>
            <p:ph type="body" sz="half" idx="2"/>
          </p:nvPr>
        </p:nvSpPr>
        <p:spPr>
          <a:xfrm>
            <a:off x="630238" y="2990334"/>
            <a:ext cx="2949575" cy="287865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dirty="0"/>
              <a:t>Click to edit Master text styles</a:t>
            </a:r>
          </a:p>
        </p:txBody>
      </p:sp>
      <p:sp>
        <p:nvSpPr>
          <p:cNvPr id="5" name="Date Placeholder 4"/>
          <p:cNvSpPr>
            <a:spLocks noGrp="1"/>
          </p:cNvSpPr>
          <p:nvPr>
            <p:ph type="dt" sz="half" idx="10"/>
          </p:nvPr>
        </p:nvSpPr>
        <p:spPr/>
        <p:txBody>
          <a:bodyPr/>
          <a:lstStyle/>
          <a:p>
            <a:fld id="{47084795-0860-4141-A67D-2561D2A0A986}" type="datetimeFigureOut">
              <a:rPr lang="en-US" smtClean="0"/>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AE10ED-5B89-EB47-A066-9A4F59F5E756}"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471907"/>
            <a:ext cx="520528" cy="712082"/>
          </a:xfrm>
          <a:prstGeom prst="rect">
            <a:avLst/>
          </a:prstGeom>
        </p:spPr>
      </p:pic>
      <p:sp>
        <p:nvSpPr>
          <p:cNvPr id="11" name="Rectangle 10"/>
          <p:cNvSpPr/>
          <p:nvPr userDrawn="1"/>
        </p:nvSpPr>
        <p:spPr>
          <a:xfrm>
            <a:off x="0" y="0"/>
            <a:ext cx="9144000" cy="278027"/>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969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8BB11-2AAD-B546-AEB8-4087E17A8027}"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C536B-1BD6-FA4F-BB03-F8DDE287F6ED}" type="slidenum">
              <a:rPr lang="en-US" smtClean="0"/>
              <a:t>‹#›</a:t>
            </a:fld>
            <a:endParaRPr lang="en-US"/>
          </a:p>
        </p:txBody>
      </p:sp>
    </p:spTree>
    <p:extLst>
      <p:ext uri="{BB962C8B-B14F-4D97-AF65-F5344CB8AC3E}">
        <p14:creationId xmlns:p14="http://schemas.microsoft.com/office/powerpoint/2010/main" val="1517740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88168"/>
            <a:ext cx="3886200" cy="4588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88168"/>
            <a:ext cx="3886200" cy="4588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98BB11-2AAD-B546-AEB8-4087E17A8027}" type="datetimeFigureOut">
              <a:rPr lang="en-US" smtClean="0"/>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FC536B-1BD6-FA4F-BB03-F8DDE287F6ED}" type="slidenum">
              <a:rPr lang="en-US" smtClean="0"/>
              <a:t>‹#›</a:t>
            </a:fld>
            <a:endParaRPr lang="en-US"/>
          </a:p>
        </p:txBody>
      </p:sp>
    </p:spTree>
    <p:extLst>
      <p:ext uri="{BB962C8B-B14F-4D97-AF65-F5344CB8AC3E}">
        <p14:creationId xmlns:p14="http://schemas.microsoft.com/office/powerpoint/2010/main" val="703847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98BB11-2AAD-B546-AEB8-4087E17A8027}" type="datetimeFigureOut">
              <a:rPr lang="en-US" smtClean="0"/>
              <a:t>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FC536B-1BD6-FA4F-BB03-F8DDE287F6ED}" type="slidenum">
              <a:rPr lang="en-US" smtClean="0"/>
              <a:t>‹#›</a:t>
            </a:fld>
            <a:endParaRPr lang="en-US"/>
          </a:p>
        </p:txBody>
      </p:sp>
      <p:sp>
        <p:nvSpPr>
          <p:cNvPr id="10" name="Title 1"/>
          <p:cNvSpPr>
            <a:spLocks noGrp="1"/>
          </p:cNvSpPr>
          <p:nvPr>
            <p:ph type="title"/>
          </p:nvPr>
        </p:nvSpPr>
        <p:spPr>
          <a:xfrm>
            <a:off x="1701384" y="0"/>
            <a:ext cx="7442616"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1842720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98BB11-2AAD-B546-AEB8-4087E17A8027}" type="datetimeFigureOut">
              <a:rPr lang="en-US" smtClean="0"/>
              <a:t>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FC536B-1BD6-FA4F-BB03-F8DDE287F6ED}" type="slidenum">
              <a:rPr lang="en-US" smtClean="0"/>
              <a:t>‹#›</a:t>
            </a:fld>
            <a:endParaRPr lang="en-US"/>
          </a:p>
        </p:txBody>
      </p:sp>
    </p:spTree>
    <p:extLst>
      <p:ext uri="{BB962C8B-B14F-4D97-AF65-F5344CB8AC3E}">
        <p14:creationId xmlns:p14="http://schemas.microsoft.com/office/powerpoint/2010/main" val="64184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566472"/>
            <a:ext cx="4629150" cy="42945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66473"/>
            <a:ext cx="2949178" cy="430251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98BB11-2AAD-B546-AEB8-4087E17A8027}" type="datetimeFigureOut">
              <a:rPr lang="en-US" smtClean="0"/>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FC536B-1BD6-FA4F-BB03-F8DDE287F6ED}" type="slidenum">
              <a:rPr lang="en-US" smtClean="0"/>
              <a:t>‹#›</a:t>
            </a:fld>
            <a:endParaRPr lang="en-US"/>
          </a:p>
        </p:txBody>
      </p:sp>
      <p:sp>
        <p:nvSpPr>
          <p:cNvPr id="8" name="Title 1"/>
          <p:cNvSpPr>
            <a:spLocks noGrp="1"/>
          </p:cNvSpPr>
          <p:nvPr>
            <p:ph type="title"/>
          </p:nvPr>
        </p:nvSpPr>
        <p:spPr>
          <a:xfrm>
            <a:off x="1701384" y="0"/>
            <a:ext cx="7442616"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459338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598BB11-2AAD-B546-AEB8-4087E17A8027}"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FC536B-1BD6-FA4F-BB03-F8DDE287F6ED}" type="slidenum">
              <a:rPr lang="en-US" smtClean="0"/>
              <a:t>‹#›</a:t>
            </a:fld>
            <a:endParaRPr lang="en-US"/>
          </a:p>
        </p:txBody>
      </p:sp>
    </p:spTree>
    <p:extLst>
      <p:ext uri="{BB962C8B-B14F-4D97-AF65-F5344CB8AC3E}">
        <p14:creationId xmlns:p14="http://schemas.microsoft.com/office/powerpoint/2010/main" val="1320522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0" y="1427178"/>
            <a:ext cx="9144600" cy="4012604"/>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Placeholder 1"/>
          <p:cNvSpPr>
            <a:spLocks noGrp="1"/>
          </p:cNvSpPr>
          <p:nvPr>
            <p:ph type="title" hasCustomPrompt="1"/>
          </p:nvPr>
        </p:nvSpPr>
        <p:spPr>
          <a:xfrm>
            <a:off x="600" y="1427178"/>
            <a:ext cx="9144000" cy="4012604"/>
          </a:xfrm>
          <a:prstGeom prst="rect">
            <a:avLst/>
          </a:prstGeom>
          <a:noFill/>
        </p:spPr>
        <p:txBody>
          <a:bodyPr vert="horz" lIns="1800000" tIns="46800" rIns="720000" bIns="45720" rtlCol="0" anchor="ctr">
            <a:normAutofit/>
          </a:bodyPr>
          <a:lstStyle>
            <a:lvl1pPr>
              <a:defRPr>
                <a:solidFill>
                  <a:schemeClr val="bg1"/>
                </a:solidFill>
              </a:defRPr>
            </a:lvl1pPr>
          </a:lstStyle>
          <a:p>
            <a:r>
              <a:rPr lang="en-CA" dirty="0"/>
              <a:t>Click to edit Master title style </a:t>
            </a:r>
            <a:endParaRPr lang="en-US" dirty="0"/>
          </a:p>
        </p:txBody>
      </p:sp>
      <p:sp>
        <p:nvSpPr>
          <p:cNvPr id="3" name="Subtitle 2"/>
          <p:cNvSpPr>
            <a:spLocks noGrp="1"/>
          </p:cNvSpPr>
          <p:nvPr>
            <p:ph type="subTitle" idx="1"/>
          </p:nvPr>
        </p:nvSpPr>
        <p:spPr>
          <a:xfrm>
            <a:off x="1784530" y="5555028"/>
            <a:ext cx="7134618" cy="11081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dirty="0"/>
              <a:t>Click to edit Master subtitle style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01384" y="17185"/>
            <a:ext cx="7443216" cy="1853184"/>
          </a:xfrm>
          <a:prstGeom prst="rect">
            <a:avLst/>
          </a:prstGeom>
        </p:spPr>
      </p:pic>
    </p:spTree>
    <p:extLst>
      <p:ext uri="{BB962C8B-B14F-4D97-AF65-F5344CB8AC3E}">
        <p14:creationId xmlns:p14="http://schemas.microsoft.com/office/powerpoint/2010/main" val="389766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4.png"/><Relationship Id="rId4" Type="http://schemas.openxmlformats.org/officeDocument/2006/relationships/slideLayout" Target="../slideLayouts/slideLayout12.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01384" y="0"/>
            <a:ext cx="7442616" cy="1325563"/>
          </a:xfrm>
          <a:prstGeom prst="rect">
            <a:avLst/>
          </a:prstGeom>
          <a:blipFill>
            <a:blip r:embed="rId10"/>
            <a:stretch>
              <a:fillRect/>
            </a:stretch>
          </a:blipFill>
        </p:spPr>
        <p:txBody>
          <a:bodyPr vert="horz" lIns="91440" tIns="46800" rIns="251999"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88168"/>
            <a:ext cx="7886700" cy="45887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18968" y="6356351"/>
            <a:ext cx="126652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98BB11-2AAD-B546-AEB8-4087E17A8027}" type="datetimeFigureOut">
              <a:rPr lang="en-US" smtClean="0"/>
              <a:t>1/4/2023</a:t>
            </a:fld>
            <a:endParaRPr lang="en-US" dirty="0"/>
          </a:p>
        </p:txBody>
      </p:sp>
      <p:sp>
        <p:nvSpPr>
          <p:cNvPr id="5" name="Footer Placeholder 4"/>
          <p:cNvSpPr>
            <a:spLocks noGrp="1"/>
          </p:cNvSpPr>
          <p:nvPr>
            <p:ph type="ftr" sz="quarter" idx="3"/>
          </p:nvPr>
        </p:nvSpPr>
        <p:spPr>
          <a:xfrm>
            <a:off x="3260690" y="6356351"/>
            <a:ext cx="492566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258072" y="6352145"/>
            <a:ext cx="654518" cy="369332"/>
          </a:xfrm>
          <a:prstGeom prst="rect">
            <a:avLst/>
          </a:prstGeom>
        </p:spPr>
        <p:txBody>
          <a:bodyPr vert="horz" lIns="91440" tIns="45720" rIns="91440" bIns="45720" rtlCol="0" anchor="ctr"/>
          <a:lstStyle>
            <a:lvl1pPr algn="r">
              <a:defRPr sz="1200">
                <a:solidFill>
                  <a:schemeClr val="tx1">
                    <a:tint val="75000"/>
                  </a:schemeClr>
                </a:solidFill>
              </a:defRPr>
            </a:lvl1pPr>
          </a:lstStyle>
          <a:p>
            <a:fld id="{B2FC536B-1BD6-FA4F-BB03-F8DDE287F6ED}" type="slidenum">
              <a:rPr lang="en-US" smtClean="0"/>
              <a:t>‹#›</a:t>
            </a:fld>
            <a:endParaRPr lang="en-US"/>
          </a:p>
        </p:txBody>
      </p:sp>
      <p:pic>
        <p:nvPicPr>
          <p:cNvPr id="8" name="Pictur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28650" y="141573"/>
            <a:ext cx="762000" cy="1042416"/>
          </a:xfrm>
          <a:prstGeom prst="rect">
            <a:avLst/>
          </a:prstGeom>
        </p:spPr>
      </p:pic>
    </p:spTree>
    <p:extLst>
      <p:ext uri="{BB962C8B-B14F-4D97-AF65-F5344CB8AC3E}">
        <p14:creationId xmlns:p14="http://schemas.microsoft.com/office/powerpoint/2010/main" val="1889680532"/>
      </p:ext>
    </p:extLst>
  </p:cSld>
  <p:clrMap bg1="lt1" tx1="dk1" bg2="lt2" tx2="dk2" accent1="accent1" accent2="accent2" accent3="accent3" accent4="accent4" accent5="accent5" accent6="accent6" hlink="hlink" folHlink="folHlink"/>
  <p:sldLayoutIdLst>
    <p:sldLayoutId id="2147483698" r:id="rId1"/>
    <p:sldLayoutId id="2147483707" r:id="rId2"/>
    <p:sldLayoutId id="2147483700" r:id="rId3"/>
    <p:sldLayoutId id="2147483701" r:id="rId4"/>
    <p:sldLayoutId id="2147483702" r:id="rId5"/>
    <p:sldLayoutId id="2147483703" r:id="rId6"/>
    <p:sldLayoutId id="2147483704" r:id="rId7"/>
    <p:sldLayoutId id="2147483706" r:id="rId8"/>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588168"/>
            <a:ext cx="7886700" cy="1020121"/>
          </a:xfrm>
          <a:prstGeom prst="rect">
            <a:avLst/>
          </a:prstGeom>
          <a:noFill/>
        </p:spPr>
        <p:txBody>
          <a:bodyPr vert="horz" lIns="43200" tIns="46800" rIns="43200" bIns="45720" rtlCol="0" anchor="ctr">
            <a:normAutofit/>
          </a:bodyPr>
          <a:lstStyle/>
          <a:p>
            <a:r>
              <a:rPr lang="en-CA" dirty="0"/>
              <a:t>Click to edit Master title style</a:t>
            </a:r>
            <a:endParaRPr lang="en-US" dirty="0"/>
          </a:p>
        </p:txBody>
      </p:sp>
      <p:sp>
        <p:nvSpPr>
          <p:cNvPr id="3" name="Text Placeholder 2"/>
          <p:cNvSpPr>
            <a:spLocks noGrp="1"/>
          </p:cNvSpPr>
          <p:nvPr>
            <p:ph type="body" idx="1"/>
          </p:nvPr>
        </p:nvSpPr>
        <p:spPr>
          <a:xfrm>
            <a:off x="628650" y="2713220"/>
            <a:ext cx="7886700" cy="3463743"/>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2"/>
          </p:nvPr>
        </p:nvSpPr>
        <p:spPr>
          <a:xfrm>
            <a:off x="2003258" y="6356351"/>
            <a:ext cx="11822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98BB11-2AAD-B546-AEB8-4087E17A8027}" type="datetimeFigureOut">
              <a:rPr lang="en-US" smtClean="0"/>
              <a:t>1/4/2023</a:t>
            </a:fld>
            <a:endParaRPr lang="en-US" dirty="0"/>
          </a:p>
        </p:txBody>
      </p:sp>
      <p:sp>
        <p:nvSpPr>
          <p:cNvPr id="5" name="Footer Placeholder 4"/>
          <p:cNvSpPr>
            <a:spLocks noGrp="1"/>
          </p:cNvSpPr>
          <p:nvPr>
            <p:ph type="ftr" sz="quarter" idx="3"/>
          </p:nvPr>
        </p:nvSpPr>
        <p:spPr>
          <a:xfrm>
            <a:off x="3260690" y="6356351"/>
            <a:ext cx="492566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258072" y="6352145"/>
            <a:ext cx="654518" cy="369332"/>
          </a:xfrm>
          <a:prstGeom prst="rect">
            <a:avLst/>
          </a:prstGeom>
        </p:spPr>
        <p:txBody>
          <a:bodyPr vert="horz" lIns="91440" tIns="45720" rIns="91440" bIns="45720" rtlCol="0" anchor="ctr"/>
          <a:lstStyle>
            <a:lvl1pPr algn="r">
              <a:defRPr sz="1200">
                <a:solidFill>
                  <a:schemeClr val="tx1">
                    <a:tint val="75000"/>
                  </a:schemeClr>
                </a:solidFill>
              </a:defRPr>
            </a:lvl1pPr>
          </a:lstStyle>
          <a:p>
            <a:fld id="{B2FC536B-1BD6-FA4F-BB03-F8DDE287F6ED}" type="slidenum">
              <a:rPr lang="en-US" smtClean="0"/>
              <a:t>‹#›</a:t>
            </a:fld>
            <a:endParaRPr lang="en-US"/>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28650" y="141573"/>
            <a:ext cx="762000" cy="1042416"/>
          </a:xfrm>
          <a:prstGeom prst="rect">
            <a:avLst/>
          </a:prstGeom>
        </p:spPr>
      </p:pic>
      <p:sp>
        <p:nvSpPr>
          <p:cNvPr id="9" name="TextBox 8"/>
          <p:cNvSpPr txBox="1"/>
          <p:nvPr userDrawn="1"/>
        </p:nvSpPr>
        <p:spPr>
          <a:xfrm>
            <a:off x="628650" y="6352144"/>
            <a:ext cx="1299411" cy="369332"/>
          </a:xfrm>
          <a:prstGeom prst="rect">
            <a:avLst/>
          </a:prstGeom>
          <a:noFill/>
        </p:spPr>
        <p:txBody>
          <a:bodyPr wrap="square" rtlCol="0">
            <a:spAutoFit/>
          </a:bodyPr>
          <a:lstStyle/>
          <a:p>
            <a:r>
              <a:rPr lang="en-US" dirty="0" err="1">
                <a:solidFill>
                  <a:srgbClr val="024638"/>
                </a:solidFill>
              </a:rPr>
              <a:t>london.ca</a:t>
            </a:r>
            <a:endParaRPr lang="en-US" dirty="0">
              <a:solidFill>
                <a:srgbClr val="024638"/>
              </a:solidFill>
            </a:endParaRPr>
          </a:p>
        </p:txBody>
      </p:sp>
      <p:pic>
        <p:nvPicPr>
          <p:cNvPr id="11" name="Pictur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01384" y="0"/>
            <a:ext cx="7443216" cy="1322832"/>
          </a:xfrm>
          <a:prstGeom prst="rect">
            <a:avLst/>
          </a:prstGeom>
        </p:spPr>
      </p:pic>
    </p:spTree>
    <p:extLst>
      <p:ext uri="{BB962C8B-B14F-4D97-AF65-F5344CB8AC3E}">
        <p14:creationId xmlns:p14="http://schemas.microsoft.com/office/powerpoint/2010/main" val="698297185"/>
      </p:ext>
    </p:extLst>
  </p:cSld>
  <p:clrMap bg1="lt1" tx1="dk1" bg2="lt2" tx2="dk2" accent1="accent1" accent2="accent2" accent3="accent3" accent4="accent4" accent5="accent5" accent6="accent6" hlink="hlink" folHlink="folHlink"/>
  <p:sldLayoutIdLst>
    <p:sldLayoutId id="2147483709" r:id="rId1"/>
    <p:sldLayoutId id="2147483711" r:id="rId2"/>
    <p:sldLayoutId id="2147483712" r:id="rId3"/>
    <p:sldLayoutId id="2147483713" r:id="rId4"/>
    <p:sldLayoutId id="2147483714" r:id="rId5"/>
    <p:sldLayoutId id="2147483715" r:id="rId6"/>
    <p:sldLayoutId id="214748371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3638" y="365125"/>
            <a:ext cx="7211712" cy="870551"/>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3" name="Text Placeholder 2"/>
          <p:cNvSpPr>
            <a:spLocks noGrp="1"/>
          </p:cNvSpPr>
          <p:nvPr>
            <p:ph type="body" idx="1"/>
          </p:nvPr>
        </p:nvSpPr>
        <p:spPr>
          <a:xfrm>
            <a:off x="628650" y="1421027"/>
            <a:ext cx="7886700" cy="4755936"/>
          </a:xfrm>
          <a:prstGeom prst="rect">
            <a:avLst/>
          </a:prstGeom>
        </p:spPr>
        <p:txBody>
          <a:bodyPr vert="horz" lIns="91440" tIns="45720" rIns="91440" bIns="45720" rtlCol="0">
            <a:normAutofit/>
          </a:bodyPr>
          <a:lstStyle/>
          <a:p>
            <a:pPr lvl="0"/>
            <a:r>
              <a:rPr lang="en-CA"/>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Date Placeholder 3"/>
          <p:cNvSpPr>
            <a:spLocks noGrp="1"/>
          </p:cNvSpPr>
          <p:nvPr>
            <p:ph type="dt" sz="half" idx="2"/>
          </p:nvPr>
        </p:nvSpPr>
        <p:spPr>
          <a:xfrm>
            <a:off x="2003258" y="6356350"/>
            <a:ext cx="118223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084795-0860-4141-A67D-2561D2A0A986}" type="datetimeFigureOut">
              <a:rPr lang="en-US" smtClean="0"/>
              <a:t>1/4/2023</a:t>
            </a:fld>
            <a:endParaRPr lang="en-US" dirty="0"/>
          </a:p>
        </p:txBody>
      </p:sp>
      <p:sp>
        <p:nvSpPr>
          <p:cNvPr id="5" name="Footer Placeholder 4"/>
          <p:cNvSpPr>
            <a:spLocks noGrp="1"/>
          </p:cNvSpPr>
          <p:nvPr>
            <p:ph type="ftr" sz="quarter" idx="3"/>
          </p:nvPr>
        </p:nvSpPr>
        <p:spPr>
          <a:xfrm>
            <a:off x="3260689" y="6356350"/>
            <a:ext cx="491948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258072" y="6356350"/>
            <a:ext cx="65451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AE10ED-5B89-EB47-A066-9A4F59F5E756}" type="slidenum">
              <a:rPr lang="en-US" smtClean="0"/>
              <a:t>‹#›</a:t>
            </a:fld>
            <a:endParaRPr lang="en-US" dirty="0"/>
          </a:p>
        </p:txBody>
      </p:sp>
      <p:sp>
        <p:nvSpPr>
          <p:cNvPr id="7" name="TextBox 6"/>
          <p:cNvSpPr txBox="1"/>
          <p:nvPr userDrawn="1"/>
        </p:nvSpPr>
        <p:spPr>
          <a:xfrm>
            <a:off x="628650" y="6352144"/>
            <a:ext cx="1299411" cy="369332"/>
          </a:xfrm>
          <a:prstGeom prst="rect">
            <a:avLst/>
          </a:prstGeom>
          <a:noFill/>
        </p:spPr>
        <p:txBody>
          <a:bodyPr wrap="square" rtlCol="0">
            <a:spAutoFit/>
          </a:bodyPr>
          <a:lstStyle/>
          <a:p>
            <a:r>
              <a:rPr lang="en-US" dirty="0" err="1">
                <a:solidFill>
                  <a:srgbClr val="024638"/>
                </a:solidFill>
              </a:rPr>
              <a:t>london.ca</a:t>
            </a:r>
            <a:endParaRPr lang="en-US" dirty="0">
              <a:solidFill>
                <a:srgbClr val="024638"/>
              </a:solidFill>
            </a:endParaRPr>
          </a:p>
        </p:txBody>
      </p:sp>
    </p:spTree>
    <p:extLst>
      <p:ext uri="{BB962C8B-B14F-4D97-AF65-F5344CB8AC3E}">
        <p14:creationId xmlns:p14="http://schemas.microsoft.com/office/powerpoint/2010/main" val="95567709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6" r:id="rId8"/>
    <p:sldLayoutId id="2147483725" r:id="rId9"/>
  </p:sldLayoutIdLst>
  <p:txStyles>
    <p:titleStyle>
      <a:lvl1pPr algn="l"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0.xml"/><Relationship Id="rId7" Type="http://schemas.openxmlformats.org/officeDocument/2006/relationships/image" Target="../media/image2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9.png"/><Relationship Id="rId4" Type="http://schemas.openxmlformats.org/officeDocument/2006/relationships/notesSlide" Target="../notesSlides/notesSlide19.xml"/><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0.xml"/><Relationship Id="rId7" Type="http://schemas.openxmlformats.org/officeDocument/2006/relationships/image" Target="../media/image28.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9.png"/><Relationship Id="rId4" Type="http://schemas.openxmlformats.org/officeDocument/2006/relationships/notesSlide" Target="../notesSlides/notesSlide21.xml"/><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9.png"/><Relationship Id="rId5" Type="http://schemas.openxmlformats.org/officeDocument/2006/relationships/hyperlink" Target="mailto:hac@london.ca"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9.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9.png"/><Relationship Id="rId5" Type="http://schemas.openxmlformats.org/officeDocument/2006/relationships/hyperlink" Target="mailto:hac@london.ca"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650" y="2038907"/>
            <a:ext cx="8686801" cy="2780186"/>
          </a:xfrm>
        </p:spPr>
        <p:txBody>
          <a:bodyPr/>
          <a:lstStyle/>
          <a:p>
            <a:r>
              <a:rPr lang="en-US" dirty="0"/>
              <a:t>Rent-Geared-to-Income (RGI) Applications 	</a:t>
            </a:r>
          </a:p>
        </p:txBody>
      </p:sp>
      <p:sp>
        <p:nvSpPr>
          <p:cNvPr id="3" name="Subtitle 2"/>
          <p:cNvSpPr>
            <a:spLocks noGrp="1"/>
          </p:cNvSpPr>
          <p:nvPr>
            <p:ph type="subTitle" idx="1"/>
          </p:nvPr>
        </p:nvSpPr>
        <p:spPr>
          <a:xfrm>
            <a:off x="1702341" y="4202884"/>
            <a:ext cx="6478620" cy="456665"/>
          </a:xfrm>
        </p:spPr>
        <p:txBody>
          <a:bodyPr/>
          <a:lstStyle/>
          <a:p>
            <a:pPr algn="ctr"/>
            <a:r>
              <a:rPr lang="en-US" dirty="0">
                <a:solidFill>
                  <a:schemeClr val="bg1"/>
                </a:solidFill>
              </a:rPr>
              <a:t>How to Complete the RGI Application</a:t>
            </a:r>
            <a:endParaRPr lang="en-US" dirty="0"/>
          </a:p>
        </p:txBody>
      </p:sp>
      <p:pic>
        <p:nvPicPr>
          <p:cNvPr id="12" name="Audio 11">
            <a:hlinkClick r:id="" action="ppaction://media"/>
            <a:extLst>
              <a:ext uri="{FF2B5EF4-FFF2-40B4-BE49-F238E27FC236}">
                <a16:creationId xmlns:a16="http://schemas.microsoft.com/office/drawing/2014/main" id="{C76499D6-480B-4913-77C1-F0647C31B8F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77972" t="-134931" r="-277972" b="-134931"/>
          <a:stretch>
            <a:fillRect/>
          </a:stretch>
        </p:blipFill>
        <p:spPr>
          <a:xfrm>
            <a:off x="6860763" y="5572125"/>
            <a:ext cx="2280474" cy="1285875"/>
          </a:xfrm>
          <a:prstGeom prst="rect">
            <a:avLst/>
          </a:prstGeom>
        </p:spPr>
      </p:pic>
    </p:spTree>
    <p:extLst>
      <p:ext uri="{BB962C8B-B14F-4D97-AF65-F5344CB8AC3E}">
        <p14:creationId xmlns:p14="http://schemas.microsoft.com/office/powerpoint/2010/main" val="1676702819"/>
      </p:ext>
    </p:extLst>
  </p:cSld>
  <p:clrMapOvr>
    <a:masterClrMapping/>
  </p:clrMapOvr>
  <mc:AlternateContent xmlns:mc="http://schemas.openxmlformats.org/markup-compatibility/2006" xmlns:p14="http://schemas.microsoft.com/office/powerpoint/2010/main">
    <mc:Choice Requires="p14">
      <p:transition spd="slow" p14:dur="2000" advTm="12712"/>
    </mc:Choice>
    <mc:Fallback xmlns="">
      <p:transition spd="slow" advTm="12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0D5E92-B871-4A93-B643-47DBBC6171B1}"/>
              </a:ext>
            </a:extLst>
          </p:cNvPr>
          <p:cNvPicPr>
            <a:picLocks noChangeAspect="1"/>
          </p:cNvPicPr>
          <p:nvPr/>
        </p:nvPicPr>
        <p:blipFill rotWithShape="1">
          <a:blip r:embed="rId5"/>
          <a:srcRect b="24220"/>
          <a:stretch/>
        </p:blipFill>
        <p:spPr>
          <a:xfrm>
            <a:off x="3665989" y="1517515"/>
            <a:ext cx="5317958" cy="5196980"/>
          </a:xfrm>
          <a:prstGeom prst="rect">
            <a:avLst/>
          </a:prstGeom>
        </p:spPr>
      </p:pic>
      <p:sp>
        <p:nvSpPr>
          <p:cNvPr id="2" name="TextBox 1">
            <a:extLst>
              <a:ext uri="{FF2B5EF4-FFF2-40B4-BE49-F238E27FC236}">
                <a16:creationId xmlns:a16="http://schemas.microsoft.com/office/drawing/2014/main" id="{E40D8765-F7FB-40CF-9F4C-D9C0D3C24826}"/>
              </a:ext>
            </a:extLst>
          </p:cNvPr>
          <p:cNvSpPr txBox="1"/>
          <p:nvPr/>
        </p:nvSpPr>
        <p:spPr>
          <a:xfrm>
            <a:off x="302003" y="1661020"/>
            <a:ext cx="3363986" cy="3662541"/>
          </a:xfrm>
          <a:prstGeom prst="rect">
            <a:avLst/>
          </a:prstGeom>
          <a:noFill/>
        </p:spPr>
        <p:txBody>
          <a:bodyPr wrap="square" rtlCol="0">
            <a:spAutoFit/>
          </a:bodyPr>
          <a:lstStyle/>
          <a:p>
            <a:r>
              <a:rPr lang="en-US" b="1" dirty="0"/>
              <a:t>TIPS</a:t>
            </a:r>
            <a:r>
              <a:rPr lang="en-US" sz="1600" dirty="0"/>
              <a:t>: </a:t>
            </a:r>
          </a:p>
          <a:p>
            <a:endParaRPr lang="en-US" sz="1600" dirty="0"/>
          </a:p>
          <a:p>
            <a:pPr marL="285750" indent="-285750">
              <a:buFont typeface="Arial" panose="020B0604020202020204" pitchFamily="34" charset="0"/>
              <a:buChar char="•"/>
            </a:pPr>
            <a:r>
              <a:rPr lang="en-US" dirty="0"/>
              <a:t>If you need a wheelchair accessible unit please provide a Doctor’s note.</a:t>
            </a:r>
          </a:p>
          <a:p>
            <a:endParaRPr lang="en-US" dirty="0"/>
          </a:p>
          <a:p>
            <a:pPr marL="285750" indent="-285750">
              <a:buFont typeface="Arial" panose="020B0604020202020204" pitchFamily="34" charset="0"/>
              <a:buChar char="•"/>
            </a:pPr>
            <a:r>
              <a:rPr lang="en-US" dirty="0"/>
              <a:t>If specialized supports are needed for a family member to live independently, we will need a form completed by a doctor or other support indicating that support is in place.</a:t>
            </a:r>
          </a:p>
        </p:txBody>
      </p:sp>
      <p:pic>
        <p:nvPicPr>
          <p:cNvPr id="5" name="Audio 4">
            <a:hlinkClick r:id="" action="ppaction://media"/>
            <a:extLst>
              <a:ext uri="{FF2B5EF4-FFF2-40B4-BE49-F238E27FC236}">
                <a16:creationId xmlns:a16="http://schemas.microsoft.com/office/drawing/2014/main" id="{589A1B88-FD2F-A9A5-50E5-267938145C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042792171"/>
      </p:ext>
    </p:extLst>
  </p:cSld>
  <p:clrMapOvr>
    <a:masterClrMapping/>
  </p:clrMapOvr>
  <mc:AlternateContent xmlns:mc="http://schemas.openxmlformats.org/markup-compatibility/2006" xmlns:p14="http://schemas.microsoft.com/office/powerpoint/2010/main">
    <mc:Choice Requires="p14">
      <p:transition spd="slow" p14:dur="2000" advTm="34182"/>
    </mc:Choice>
    <mc:Fallback xmlns="">
      <p:transition spd="slow" advTm="34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344125-9E30-429C-A543-75D6B15BF6A8}"/>
              </a:ext>
            </a:extLst>
          </p:cNvPr>
          <p:cNvPicPr>
            <a:picLocks noChangeAspect="1"/>
          </p:cNvPicPr>
          <p:nvPr/>
        </p:nvPicPr>
        <p:blipFill>
          <a:blip r:embed="rId5"/>
          <a:stretch>
            <a:fillRect/>
          </a:stretch>
        </p:blipFill>
        <p:spPr>
          <a:xfrm>
            <a:off x="4221804" y="1471188"/>
            <a:ext cx="4572000" cy="5386812"/>
          </a:xfrm>
          <a:prstGeom prst="rect">
            <a:avLst/>
          </a:prstGeom>
        </p:spPr>
      </p:pic>
      <p:sp>
        <p:nvSpPr>
          <p:cNvPr id="7" name="TextBox 6">
            <a:extLst>
              <a:ext uri="{FF2B5EF4-FFF2-40B4-BE49-F238E27FC236}">
                <a16:creationId xmlns:a16="http://schemas.microsoft.com/office/drawing/2014/main" id="{E07638A4-981D-42AB-9A05-A5F7434B5DBB}"/>
              </a:ext>
            </a:extLst>
          </p:cNvPr>
          <p:cNvSpPr txBox="1"/>
          <p:nvPr/>
        </p:nvSpPr>
        <p:spPr>
          <a:xfrm>
            <a:off x="261601" y="1834065"/>
            <a:ext cx="3648917" cy="4401205"/>
          </a:xfrm>
          <a:prstGeom prst="rect">
            <a:avLst/>
          </a:prstGeom>
          <a:noFill/>
        </p:spPr>
        <p:txBody>
          <a:bodyPr wrap="square" rtlCol="0">
            <a:spAutoFit/>
          </a:bodyPr>
          <a:lstStyle/>
          <a:p>
            <a:r>
              <a:rPr lang="en-US" b="1" dirty="0"/>
              <a:t>TIPS</a:t>
            </a:r>
            <a:r>
              <a:rPr lang="en-US" dirty="0"/>
              <a:t>: </a:t>
            </a:r>
          </a:p>
          <a:p>
            <a:endParaRPr lang="en-US" dirty="0"/>
          </a:p>
          <a:p>
            <a:pPr marL="285750" indent="-285750">
              <a:buFont typeface="Arial" panose="020B0604020202020204" pitchFamily="34" charset="0"/>
              <a:buChar char="•"/>
            </a:pPr>
            <a:r>
              <a:rPr lang="en-US" dirty="0"/>
              <a:t>Each family member over 18 must be included in the income table.</a:t>
            </a:r>
          </a:p>
          <a:p>
            <a:pPr marL="285750" indent="-285750">
              <a:buFont typeface="Arial" panose="020B0604020202020204" pitchFamily="34" charset="0"/>
              <a:buChar char="•"/>
            </a:pPr>
            <a:endParaRPr lang="en-US" sz="700" dirty="0"/>
          </a:p>
          <a:p>
            <a:pPr marL="285750" indent="-285750">
              <a:buFont typeface="Arial" panose="020B0604020202020204" pitchFamily="34" charset="0"/>
              <a:buChar char="•"/>
            </a:pPr>
            <a:r>
              <a:rPr lang="en-US" dirty="0"/>
              <a:t>Provide proof of income with your application.</a:t>
            </a:r>
          </a:p>
          <a:p>
            <a:pPr marL="285750" indent="-285750">
              <a:buFont typeface="Arial" panose="020B0604020202020204" pitchFamily="34" charset="0"/>
              <a:buChar char="•"/>
            </a:pPr>
            <a:endParaRPr lang="en-US" sz="700" dirty="0"/>
          </a:p>
          <a:p>
            <a:pPr marL="285750" indent="-285750">
              <a:buFont typeface="Arial" panose="020B0604020202020204" pitchFamily="34" charset="0"/>
              <a:buChar char="•"/>
            </a:pPr>
            <a:r>
              <a:rPr lang="en-US" dirty="0"/>
              <a:t>If employed: 3 months of pay stubs.</a:t>
            </a:r>
          </a:p>
          <a:p>
            <a:pPr marL="285750" indent="-285750">
              <a:buFont typeface="Arial" panose="020B0604020202020204" pitchFamily="34" charset="0"/>
              <a:buChar char="•"/>
            </a:pPr>
            <a:endParaRPr lang="en-US" sz="700" dirty="0"/>
          </a:p>
          <a:p>
            <a:pPr marL="285750" indent="-285750">
              <a:buFont typeface="Arial" panose="020B0604020202020204" pitchFamily="34" charset="0"/>
              <a:buChar char="•"/>
            </a:pPr>
            <a:r>
              <a:rPr lang="en-US" dirty="0"/>
              <a:t>OW/ODSP – cheque stubs, or a letter from your case worker.</a:t>
            </a:r>
          </a:p>
          <a:p>
            <a:pPr marL="285750" indent="-285750">
              <a:buFont typeface="Arial" panose="020B0604020202020204" pitchFamily="34" charset="0"/>
              <a:buChar char="•"/>
            </a:pPr>
            <a:endParaRPr lang="en-US" sz="700" dirty="0"/>
          </a:p>
          <a:p>
            <a:pPr marL="285750" indent="-285750">
              <a:buFont typeface="Arial" panose="020B0604020202020204" pitchFamily="34" charset="0"/>
              <a:buChar char="•"/>
            </a:pPr>
            <a:r>
              <a:rPr lang="en-US" dirty="0"/>
              <a:t>OAS/CPP or other: notice or bank statement*  </a:t>
            </a:r>
          </a:p>
          <a:p>
            <a:endParaRPr lang="en-US" dirty="0"/>
          </a:p>
        </p:txBody>
      </p:sp>
      <p:pic>
        <p:nvPicPr>
          <p:cNvPr id="10" name="Audio 9">
            <a:hlinkClick r:id="" action="ppaction://media"/>
            <a:extLst>
              <a:ext uri="{FF2B5EF4-FFF2-40B4-BE49-F238E27FC236}">
                <a16:creationId xmlns:a16="http://schemas.microsoft.com/office/drawing/2014/main" id="{7A45EE35-B8C7-35E1-E271-23461B2D7B9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77972" t="-134931" r="-277972" b="-134931"/>
          <a:stretch>
            <a:fillRect/>
          </a:stretch>
        </p:blipFill>
        <p:spPr>
          <a:xfrm>
            <a:off x="6860763" y="5572125"/>
            <a:ext cx="2280474" cy="1285875"/>
          </a:xfrm>
          <a:prstGeom prst="rect">
            <a:avLst/>
          </a:prstGeom>
        </p:spPr>
      </p:pic>
    </p:spTree>
    <p:extLst>
      <p:ext uri="{BB962C8B-B14F-4D97-AF65-F5344CB8AC3E}">
        <p14:creationId xmlns:p14="http://schemas.microsoft.com/office/powerpoint/2010/main" val="318553467"/>
      </p:ext>
    </p:extLst>
  </p:cSld>
  <p:clrMapOvr>
    <a:masterClrMapping/>
  </p:clrMapOvr>
  <mc:AlternateContent xmlns:mc="http://schemas.openxmlformats.org/markup-compatibility/2006" xmlns:p14="http://schemas.microsoft.com/office/powerpoint/2010/main">
    <mc:Choice Requires="p14">
      <p:transition spd="slow" p14:dur="2000" advTm="63082"/>
    </mc:Choice>
    <mc:Fallback xmlns="">
      <p:transition spd="slow" advTm="6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5654E7-B4A9-4781-9278-84D73EDB2668}"/>
              </a:ext>
            </a:extLst>
          </p:cNvPr>
          <p:cNvPicPr>
            <a:picLocks noChangeAspect="1"/>
          </p:cNvPicPr>
          <p:nvPr/>
        </p:nvPicPr>
        <p:blipFill>
          <a:blip r:embed="rId5"/>
          <a:stretch>
            <a:fillRect/>
          </a:stretch>
        </p:blipFill>
        <p:spPr>
          <a:xfrm>
            <a:off x="4357991" y="1501236"/>
            <a:ext cx="4190229" cy="5389222"/>
          </a:xfrm>
          <a:prstGeom prst="rect">
            <a:avLst/>
          </a:prstGeom>
        </p:spPr>
      </p:pic>
      <p:sp>
        <p:nvSpPr>
          <p:cNvPr id="6" name="TextBox 5">
            <a:extLst>
              <a:ext uri="{FF2B5EF4-FFF2-40B4-BE49-F238E27FC236}">
                <a16:creationId xmlns:a16="http://schemas.microsoft.com/office/drawing/2014/main" id="{B0163FBA-A915-4DA8-B630-FC665E5BFEB5}"/>
              </a:ext>
            </a:extLst>
          </p:cNvPr>
          <p:cNvSpPr txBox="1"/>
          <p:nvPr/>
        </p:nvSpPr>
        <p:spPr>
          <a:xfrm>
            <a:off x="352338" y="1887523"/>
            <a:ext cx="3820828" cy="2031325"/>
          </a:xfrm>
          <a:prstGeom prst="rect">
            <a:avLst/>
          </a:prstGeom>
          <a:noFill/>
        </p:spPr>
        <p:txBody>
          <a:bodyPr wrap="square" rtlCol="0">
            <a:spAutoFit/>
          </a:bodyPr>
          <a:lstStyle/>
          <a:p>
            <a:r>
              <a:rPr lang="en-US" b="1" dirty="0"/>
              <a:t>TIPS</a:t>
            </a:r>
            <a:r>
              <a:rPr lang="en-US" dirty="0"/>
              <a:t>: </a:t>
            </a:r>
          </a:p>
          <a:p>
            <a:endParaRPr lang="en-US" dirty="0"/>
          </a:p>
          <a:p>
            <a:r>
              <a:rPr lang="en-US" dirty="0">
                <a:solidFill>
                  <a:srgbClr val="FF0000"/>
                </a:solidFill>
              </a:rPr>
              <a:t>Read Carefully</a:t>
            </a:r>
          </a:p>
          <a:p>
            <a:pPr marL="285750" indent="-285750">
              <a:buFont typeface="Arial" panose="020B0604020202020204" pitchFamily="34" charset="0"/>
              <a:buChar char="•"/>
            </a:pPr>
            <a:r>
              <a:rPr lang="en-US" dirty="0"/>
              <a:t>This is consent to release your information for the purpose of processing your application and getting an offer of housing.</a:t>
            </a:r>
          </a:p>
        </p:txBody>
      </p:sp>
      <p:pic>
        <p:nvPicPr>
          <p:cNvPr id="4" name="Audio 3">
            <a:hlinkClick r:id="" action="ppaction://media"/>
            <a:extLst>
              <a:ext uri="{FF2B5EF4-FFF2-40B4-BE49-F238E27FC236}">
                <a16:creationId xmlns:a16="http://schemas.microsoft.com/office/drawing/2014/main" id="{9DBFCA02-813D-F4EF-0864-4DFFD62D25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601369254"/>
      </p:ext>
    </p:extLst>
  </p:cSld>
  <p:clrMapOvr>
    <a:masterClrMapping/>
  </p:clrMapOvr>
  <mc:AlternateContent xmlns:mc="http://schemas.openxmlformats.org/markup-compatibility/2006" xmlns:p14="http://schemas.microsoft.com/office/powerpoint/2010/main">
    <mc:Choice Requires="p14">
      <p:transition spd="slow" p14:dur="2000" advTm="17593"/>
    </mc:Choice>
    <mc:Fallback xmlns="">
      <p:transition spd="slow" advTm="17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BF638F-513F-4909-B531-F8FD7544C743}"/>
              </a:ext>
            </a:extLst>
          </p:cNvPr>
          <p:cNvPicPr>
            <a:picLocks noChangeAspect="1"/>
          </p:cNvPicPr>
          <p:nvPr/>
        </p:nvPicPr>
        <p:blipFill>
          <a:blip r:embed="rId5"/>
          <a:stretch>
            <a:fillRect/>
          </a:stretch>
        </p:blipFill>
        <p:spPr>
          <a:xfrm>
            <a:off x="3598333" y="-63062"/>
            <a:ext cx="5545667" cy="6858000"/>
          </a:xfrm>
          <a:prstGeom prst="rect">
            <a:avLst/>
          </a:prstGeom>
        </p:spPr>
      </p:pic>
      <p:sp>
        <p:nvSpPr>
          <p:cNvPr id="6" name="TextBox 5">
            <a:extLst>
              <a:ext uri="{FF2B5EF4-FFF2-40B4-BE49-F238E27FC236}">
                <a16:creationId xmlns:a16="http://schemas.microsoft.com/office/drawing/2014/main" id="{13416E71-72E9-4085-A933-4E7E29BE404B}"/>
              </a:ext>
            </a:extLst>
          </p:cNvPr>
          <p:cNvSpPr txBox="1"/>
          <p:nvPr/>
        </p:nvSpPr>
        <p:spPr>
          <a:xfrm>
            <a:off x="520117" y="2021747"/>
            <a:ext cx="2884564" cy="1754326"/>
          </a:xfrm>
          <a:prstGeom prst="rect">
            <a:avLst/>
          </a:prstGeom>
          <a:noFill/>
        </p:spPr>
        <p:txBody>
          <a:bodyPr wrap="square" rtlCol="0">
            <a:spAutoFit/>
          </a:bodyPr>
          <a:lstStyle/>
          <a:p>
            <a:r>
              <a:rPr lang="en-US" dirty="0"/>
              <a:t>TIPS: </a:t>
            </a:r>
          </a:p>
          <a:p>
            <a:endParaRPr lang="en-US" dirty="0"/>
          </a:p>
          <a:p>
            <a:pPr marL="285750" indent="-285750">
              <a:buFont typeface="Arial" panose="020B0604020202020204" pitchFamily="34" charset="0"/>
              <a:buChar char="•"/>
            </a:pPr>
            <a:r>
              <a:rPr lang="en-US" dirty="0"/>
              <a:t>All household members over 18 must sign and date</a:t>
            </a:r>
          </a:p>
          <a:p>
            <a:endParaRPr lang="en-US" dirty="0"/>
          </a:p>
        </p:txBody>
      </p:sp>
      <p:pic>
        <p:nvPicPr>
          <p:cNvPr id="5" name="Audio 4">
            <a:hlinkClick r:id="" action="ppaction://media"/>
            <a:extLst>
              <a:ext uri="{FF2B5EF4-FFF2-40B4-BE49-F238E27FC236}">
                <a16:creationId xmlns:a16="http://schemas.microsoft.com/office/drawing/2014/main" id="{71619D6E-C276-E5A8-6964-1C7880723D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092752595"/>
      </p:ext>
    </p:extLst>
  </p:cSld>
  <p:clrMapOvr>
    <a:masterClrMapping/>
  </p:clrMapOvr>
  <mc:AlternateContent xmlns:mc="http://schemas.openxmlformats.org/markup-compatibility/2006" xmlns:p14="http://schemas.microsoft.com/office/powerpoint/2010/main">
    <mc:Choice Requires="p14">
      <p:transition spd="slow" p14:dur="2000" advTm="11560"/>
    </mc:Choice>
    <mc:Fallback xmlns="">
      <p:transition spd="slow" advTm="11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49475-A59A-4DD2-A3A4-6A44E5AFA388}"/>
              </a:ext>
            </a:extLst>
          </p:cNvPr>
          <p:cNvSpPr>
            <a:spLocks noGrp="1"/>
          </p:cNvSpPr>
          <p:nvPr>
            <p:ph type="title"/>
          </p:nvPr>
        </p:nvSpPr>
        <p:spPr>
          <a:xfrm>
            <a:off x="0" y="1588168"/>
            <a:ext cx="9144000" cy="1020121"/>
          </a:xfrm>
        </p:spPr>
        <p:txBody>
          <a:bodyPr>
            <a:normAutofit/>
          </a:bodyPr>
          <a:lstStyle/>
          <a:p>
            <a:pPr algn="ctr"/>
            <a:r>
              <a:rPr lang="en-US" sz="3600" b="1" dirty="0"/>
              <a:t>Building Selection Form</a:t>
            </a:r>
          </a:p>
        </p:txBody>
      </p:sp>
      <p:sp>
        <p:nvSpPr>
          <p:cNvPr id="3" name="Content Placeholder 2">
            <a:extLst>
              <a:ext uri="{FF2B5EF4-FFF2-40B4-BE49-F238E27FC236}">
                <a16:creationId xmlns:a16="http://schemas.microsoft.com/office/drawing/2014/main" id="{ACC56499-ACE4-40DA-A093-D7571A2BD746}"/>
              </a:ext>
            </a:extLst>
          </p:cNvPr>
          <p:cNvSpPr>
            <a:spLocks noGrp="1"/>
          </p:cNvSpPr>
          <p:nvPr>
            <p:ph idx="1"/>
          </p:nvPr>
        </p:nvSpPr>
        <p:spPr>
          <a:xfrm>
            <a:off x="628650" y="2713221"/>
            <a:ext cx="7886700" cy="827648"/>
          </a:xfrm>
        </p:spPr>
        <p:txBody>
          <a:bodyPr>
            <a:normAutofit/>
          </a:bodyPr>
          <a:lstStyle/>
          <a:p>
            <a:r>
              <a:rPr lang="en-US" sz="1800" dirty="0"/>
              <a:t>Adult, Family, Senior options</a:t>
            </a:r>
          </a:p>
          <a:p>
            <a:r>
              <a:rPr lang="en-US" sz="1800" dirty="0"/>
              <a:t>Choose which form(s) applies to you based on your household.</a:t>
            </a:r>
          </a:p>
          <a:p>
            <a:pPr marL="0" indent="0">
              <a:buNone/>
            </a:pPr>
            <a:endParaRPr lang="en-US" dirty="0"/>
          </a:p>
        </p:txBody>
      </p:sp>
      <p:pic>
        <p:nvPicPr>
          <p:cNvPr id="10" name="Audio 9">
            <a:hlinkClick r:id="" action="ppaction://media"/>
            <a:extLst>
              <a:ext uri="{FF2B5EF4-FFF2-40B4-BE49-F238E27FC236}">
                <a16:creationId xmlns:a16="http://schemas.microsoft.com/office/drawing/2014/main" id="{CA4553D1-A9F9-A0F9-7C54-D9734D2CE2C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77972" t="-134931" r="-277972" b="-134931"/>
          <a:stretch>
            <a:fillRect/>
          </a:stretch>
        </p:blipFill>
        <p:spPr>
          <a:xfrm>
            <a:off x="6860763" y="5572125"/>
            <a:ext cx="2280474" cy="1285875"/>
          </a:xfrm>
          <a:prstGeom prst="rect">
            <a:avLst/>
          </a:prstGeom>
        </p:spPr>
      </p:pic>
    </p:spTree>
    <p:extLst>
      <p:ext uri="{BB962C8B-B14F-4D97-AF65-F5344CB8AC3E}">
        <p14:creationId xmlns:p14="http://schemas.microsoft.com/office/powerpoint/2010/main" val="1551817258"/>
      </p:ext>
    </p:extLst>
  </p:cSld>
  <p:clrMapOvr>
    <a:masterClrMapping/>
  </p:clrMapOvr>
  <mc:AlternateContent xmlns:mc="http://schemas.openxmlformats.org/markup-compatibility/2006" xmlns:p14="http://schemas.microsoft.com/office/powerpoint/2010/main">
    <mc:Choice Requires="p14">
      <p:transition spd="slow" p14:dur="2000" advTm="41788"/>
    </mc:Choice>
    <mc:Fallback xmlns="">
      <p:transition spd="slow" advTm="41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646265-E51E-4CD1-B65F-697143D0CA85}"/>
              </a:ext>
            </a:extLst>
          </p:cNvPr>
          <p:cNvPicPr>
            <a:picLocks noChangeAspect="1"/>
          </p:cNvPicPr>
          <p:nvPr/>
        </p:nvPicPr>
        <p:blipFill rotWithShape="1">
          <a:blip r:embed="rId5"/>
          <a:srcRect t="17159" b="19477"/>
          <a:stretch/>
        </p:blipFill>
        <p:spPr>
          <a:xfrm>
            <a:off x="3906771" y="1635853"/>
            <a:ext cx="4877170" cy="4345498"/>
          </a:xfrm>
          <a:prstGeom prst="rect">
            <a:avLst/>
          </a:prstGeom>
        </p:spPr>
      </p:pic>
      <p:sp>
        <p:nvSpPr>
          <p:cNvPr id="2" name="TextBox 1">
            <a:extLst>
              <a:ext uri="{FF2B5EF4-FFF2-40B4-BE49-F238E27FC236}">
                <a16:creationId xmlns:a16="http://schemas.microsoft.com/office/drawing/2014/main" id="{F2BD76BD-5BB0-4AC0-8A77-E3D855A55AE6}"/>
              </a:ext>
            </a:extLst>
          </p:cNvPr>
          <p:cNvSpPr txBox="1"/>
          <p:nvPr/>
        </p:nvSpPr>
        <p:spPr>
          <a:xfrm>
            <a:off x="536895" y="2063692"/>
            <a:ext cx="2994245" cy="2862322"/>
          </a:xfrm>
          <a:prstGeom prst="rect">
            <a:avLst/>
          </a:prstGeom>
          <a:noFill/>
        </p:spPr>
        <p:txBody>
          <a:bodyPr wrap="square" rtlCol="0">
            <a:spAutoFit/>
          </a:bodyPr>
          <a:lstStyle/>
          <a:p>
            <a:r>
              <a:rPr lang="en-US" b="1" dirty="0"/>
              <a:t>TIPS</a:t>
            </a:r>
            <a:r>
              <a:rPr lang="en-US" dirty="0"/>
              <a:t>:</a:t>
            </a:r>
          </a:p>
          <a:p>
            <a:pPr marL="285750" indent="-285750">
              <a:buFont typeface="Arial" panose="020B0604020202020204" pitchFamily="34" charset="0"/>
              <a:buChar char="•"/>
            </a:pPr>
            <a:r>
              <a:rPr lang="en-US" dirty="0"/>
              <a:t>Decide which areas you want to live in.</a:t>
            </a:r>
          </a:p>
          <a:p>
            <a:endParaRPr lang="en-US" dirty="0"/>
          </a:p>
          <a:p>
            <a:pPr marL="285750" indent="-285750">
              <a:buFont typeface="Arial" panose="020B0604020202020204" pitchFamily="34" charset="0"/>
              <a:buChar char="•"/>
            </a:pPr>
            <a:r>
              <a:rPr lang="en-US" dirty="0"/>
              <a:t>Consider transit, proximity to resources – schools, medical </a:t>
            </a:r>
            <a:r>
              <a:rPr lang="en-US" dirty="0" err="1"/>
              <a:t>centres</a:t>
            </a:r>
            <a:r>
              <a:rPr lang="en-US" dirty="0"/>
              <a:t>, and other services your household needs.</a:t>
            </a:r>
          </a:p>
        </p:txBody>
      </p:sp>
      <p:pic>
        <p:nvPicPr>
          <p:cNvPr id="6" name="Audio 5">
            <a:hlinkClick r:id="" action="ppaction://media"/>
            <a:extLst>
              <a:ext uri="{FF2B5EF4-FFF2-40B4-BE49-F238E27FC236}">
                <a16:creationId xmlns:a16="http://schemas.microsoft.com/office/drawing/2014/main" id="{8C680D00-71FD-0A75-900B-B45CB483E3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767990745"/>
      </p:ext>
    </p:extLst>
  </p:cSld>
  <p:clrMapOvr>
    <a:masterClrMapping/>
  </p:clrMapOvr>
  <mc:AlternateContent xmlns:mc="http://schemas.openxmlformats.org/markup-compatibility/2006" xmlns:p14="http://schemas.microsoft.com/office/powerpoint/2010/main">
    <mc:Choice Requires="p14">
      <p:transition spd="slow" p14:dur="2000" advTm="30165"/>
    </mc:Choice>
    <mc:Fallback xmlns="">
      <p:transition spd="slow" advTm="30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FDE108-5EBF-4513-8505-04AF89365F06}"/>
              </a:ext>
            </a:extLst>
          </p:cNvPr>
          <p:cNvPicPr>
            <a:picLocks noChangeAspect="1"/>
          </p:cNvPicPr>
          <p:nvPr/>
        </p:nvPicPr>
        <p:blipFill rotWithShape="1">
          <a:blip r:embed="rId5"/>
          <a:srcRect r="2334"/>
          <a:stretch/>
        </p:blipFill>
        <p:spPr>
          <a:xfrm>
            <a:off x="4453111" y="1359017"/>
            <a:ext cx="3912676" cy="5168243"/>
          </a:xfrm>
          <a:prstGeom prst="rect">
            <a:avLst/>
          </a:prstGeom>
        </p:spPr>
      </p:pic>
      <p:sp>
        <p:nvSpPr>
          <p:cNvPr id="2" name="TextBox 1">
            <a:extLst>
              <a:ext uri="{FF2B5EF4-FFF2-40B4-BE49-F238E27FC236}">
                <a16:creationId xmlns:a16="http://schemas.microsoft.com/office/drawing/2014/main" id="{E97EB387-9E7A-3BF4-4EF6-DF241E99FBA1}"/>
              </a:ext>
            </a:extLst>
          </p:cNvPr>
          <p:cNvSpPr txBox="1"/>
          <p:nvPr/>
        </p:nvSpPr>
        <p:spPr>
          <a:xfrm>
            <a:off x="500574" y="2030226"/>
            <a:ext cx="3497494" cy="3416320"/>
          </a:xfrm>
          <a:prstGeom prst="rect">
            <a:avLst/>
          </a:prstGeom>
          <a:noFill/>
        </p:spPr>
        <p:txBody>
          <a:bodyPr wrap="square" rtlCol="0">
            <a:spAutoFit/>
          </a:bodyPr>
          <a:lstStyle/>
          <a:p>
            <a:r>
              <a:rPr lang="en-US" b="1" dirty="0"/>
              <a:t>TIPS</a:t>
            </a:r>
            <a:r>
              <a:rPr lang="en-US" dirty="0"/>
              <a:t>: </a:t>
            </a:r>
          </a:p>
          <a:p>
            <a:endParaRPr lang="en-US" dirty="0"/>
          </a:p>
          <a:p>
            <a:pPr marL="285750" indent="-285750">
              <a:buFont typeface="Arial" panose="020B0604020202020204" pitchFamily="34" charset="0"/>
              <a:buChar char="•"/>
            </a:pPr>
            <a:r>
              <a:rPr lang="en-US" dirty="0"/>
              <a:t>If you require a wheel chair accessible unit, select units with the wheelchair icon.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Co-op housing will require your household to help out.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Rent Supplement units are in privately owned buildings and can have longer waitlists.</a:t>
            </a:r>
          </a:p>
        </p:txBody>
      </p:sp>
      <p:pic>
        <p:nvPicPr>
          <p:cNvPr id="6" name="Audio 5">
            <a:hlinkClick r:id="" action="ppaction://media"/>
            <a:extLst>
              <a:ext uri="{FF2B5EF4-FFF2-40B4-BE49-F238E27FC236}">
                <a16:creationId xmlns:a16="http://schemas.microsoft.com/office/drawing/2014/main" id="{F4327E8B-E92E-5BB4-35D0-437F2DE67A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887201170"/>
      </p:ext>
    </p:extLst>
  </p:cSld>
  <p:clrMapOvr>
    <a:masterClrMapping/>
  </p:clrMapOvr>
  <mc:AlternateContent xmlns:mc="http://schemas.openxmlformats.org/markup-compatibility/2006" xmlns:p14="http://schemas.microsoft.com/office/powerpoint/2010/main">
    <mc:Choice Requires="p14">
      <p:transition spd="slow" p14:dur="2000" advTm="77078"/>
    </mc:Choice>
    <mc:Fallback xmlns="">
      <p:transition spd="slow" advTm="77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0E2F54-8CE0-471A-9571-E1ABDAFF0CCF}"/>
              </a:ext>
            </a:extLst>
          </p:cNvPr>
          <p:cNvPicPr>
            <a:picLocks noChangeAspect="1"/>
          </p:cNvPicPr>
          <p:nvPr/>
        </p:nvPicPr>
        <p:blipFill>
          <a:blip r:embed="rId5"/>
          <a:stretch>
            <a:fillRect/>
          </a:stretch>
        </p:blipFill>
        <p:spPr>
          <a:xfrm>
            <a:off x="4408140" y="1546698"/>
            <a:ext cx="4023114" cy="5194570"/>
          </a:xfrm>
          <a:prstGeom prst="rect">
            <a:avLst/>
          </a:prstGeom>
        </p:spPr>
      </p:pic>
      <p:sp>
        <p:nvSpPr>
          <p:cNvPr id="2" name="TextBox 1">
            <a:extLst>
              <a:ext uri="{FF2B5EF4-FFF2-40B4-BE49-F238E27FC236}">
                <a16:creationId xmlns:a16="http://schemas.microsoft.com/office/drawing/2014/main" id="{93F9E773-44D8-4C11-371A-06134B2EDD5B}"/>
              </a:ext>
            </a:extLst>
          </p:cNvPr>
          <p:cNvSpPr txBox="1"/>
          <p:nvPr/>
        </p:nvSpPr>
        <p:spPr>
          <a:xfrm>
            <a:off x="497271" y="2180335"/>
            <a:ext cx="3627256" cy="2862322"/>
          </a:xfrm>
          <a:prstGeom prst="rect">
            <a:avLst/>
          </a:prstGeom>
          <a:noFill/>
        </p:spPr>
        <p:txBody>
          <a:bodyPr wrap="square" rtlCol="0">
            <a:spAutoFit/>
          </a:bodyPr>
          <a:lstStyle/>
          <a:p>
            <a:r>
              <a:rPr lang="en-US" b="1" dirty="0"/>
              <a:t>TIPS</a:t>
            </a:r>
            <a:r>
              <a:rPr lang="en-US" dirty="0"/>
              <a:t>: </a:t>
            </a:r>
          </a:p>
          <a:p>
            <a:endParaRPr lang="en-US" dirty="0"/>
          </a:p>
          <a:p>
            <a:pPr marL="285750" indent="-285750">
              <a:buFont typeface="Arial" panose="020B0604020202020204" pitchFamily="34" charset="0"/>
              <a:buChar char="•"/>
            </a:pPr>
            <a:r>
              <a:rPr lang="en-US" dirty="0"/>
              <a:t>Be sure to put your name on the top of the form.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unit size you are eligible for is based on the size of your household and will be communicated to you when you receive an eligibility letter.</a:t>
            </a:r>
          </a:p>
        </p:txBody>
      </p:sp>
      <p:pic>
        <p:nvPicPr>
          <p:cNvPr id="6" name="Audio 5">
            <a:hlinkClick r:id="" action="ppaction://media"/>
            <a:extLst>
              <a:ext uri="{FF2B5EF4-FFF2-40B4-BE49-F238E27FC236}">
                <a16:creationId xmlns:a16="http://schemas.microsoft.com/office/drawing/2014/main" id="{021905AF-8875-852C-A340-1130169E83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340105684"/>
      </p:ext>
    </p:extLst>
  </p:cSld>
  <p:clrMapOvr>
    <a:masterClrMapping/>
  </p:clrMapOvr>
  <mc:AlternateContent xmlns:mc="http://schemas.openxmlformats.org/markup-compatibility/2006" xmlns:p14="http://schemas.microsoft.com/office/powerpoint/2010/main">
    <mc:Choice Requires="p14">
      <p:transition spd="slow" p14:dur="2000" advTm="31565"/>
    </mc:Choice>
    <mc:Fallback xmlns="">
      <p:transition spd="slow" advTm="31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0221-1128-4014-9B54-44665D9D1FF8}"/>
              </a:ext>
            </a:extLst>
          </p:cNvPr>
          <p:cNvSpPr>
            <a:spLocks noGrp="1"/>
          </p:cNvSpPr>
          <p:nvPr>
            <p:ph type="title"/>
          </p:nvPr>
        </p:nvSpPr>
        <p:spPr>
          <a:xfrm>
            <a:off x="0" y="1588168"/>
            <a:ext cx="9144000" cy="1020121"/>
          </a:xfrm>
        </p:spPr>
        <p:txBody>
          <a:bodyPr>
            <a:noAutofit/>
          </a:bodyPr>
          <a:lstStyle/>
          <a:p>
            <a:pPr algn="ctr"/>
            <a:r>
              <a:rPr lang="en-US" sz="3600" b="1" dirty="0"/>
              <a:t>Step 3: Gather Your Documents</a:t>
            </a:r>
          </a:p>
        </p:txBody>
      </p:sp>
      <p:pic>
        <p:nvPicPr>
          <p:cNvPr id="6" name="Content Placeholder 5" descr="Graphical user interface, application&#10;&#10;Description automatically generated">
            <a:extLst>
              <a:ext uri="{FF2B5EF4-FFF2-40B4-BE49-F238E27FC236}">
                <a16:creationId xmlns:a16="http://schemas.microsoft.com/office/drawing/2014/main" id="{510888D7-A758-1CF9-117B-CD89582D34AC}"/>
              </a:ext>
            </a:extLst>
          </p:cNvPr>
          <p:cNvPicPr>
            <a:picLocks noGrp="1" noChangeAspect="1"/>
          </p:cNvPicPr>
          <p:nvPr>
            <p:ph idx="1"/>
          </p:nvPr>
        </p:nvPicPr>
        <p:blipFill rotWithShape="1">
          <a:blip r:embed="rId5"/>
          <a:srcRect l="58974" t="13103" r="10737" b="5432"/>
          <a:stretch/>
        </p:blipFill>
        <p:spPr bwMode="auto">
          <a:xfrm>
            <a:off x="2233372" y="2481829"/>
            <a:ext cx="5085818" cy="3847153"/>
          </a:xfrm>
          <a:prstGeom prst="rect">
            <a:avLst/>
          </a:prstGeom>
          <a:ln>
            <a:noFill/>
          </a:ln>
          <a:extLst>
            <a:ext uri="{53640926-AAD7-44D8-BBD7-CCE9431645EC}">
              <a14:shadowObscured xmlns:a14="http://schemas.microsoft.com/office/drawing/2010/main"/>
            </a:ext>
          </a:extLst>
        </p:spPr>
      </p:pic>
      <p:pic>
        <p:nvPicPr>
          <p:cNvPr id="5" name="Audio 4">
            <a:hlinkClick r:id="" action="ppaction://media"/>
            <a:extLst>
              <a:ext uri="{FF2B5EF4-FFF2-40B4-BE49-F238E27FC236}">
                <a16:creationId xmlns:a16="http://schemas.microsoft.com/office/drawing/2014/main" id="{204D370A-74EF-6E4E-A431-3AA20139DE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540788300"/>
      </p:ext>
    </p:extLst>
  </p:cSld>
  <p:clrMapOvr>
    <a:masterClrMapping/>
  </p:clrMapOvr>
  <mc:AlternateContent xmlns:mc="http://schemas.openxmlformats.org/markup-compatibility/2006" xmlns:p14="http://schemas.microsoft.com/office/powerpoint/2010/main">
    <mc:Choice Requires="p14">
      <p:transition spd="slow" p14:dur="2000" advTm="24813"/>
    </mc:Choice>
    <mc:Fallback xmlns="">
      <p:transition spd="slow" advTm="24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86CD7-F693-42B0-B869-05B45C91D64F}"/>
              </a:ext>
            </a:extLst>
          </p:cNvPr>
          <p:cNvSpPr>
            <a:spLocks noGrp="1"/>
          </p:cNvSpPr>
          <p:nvPr>
            <p:ph type="title"/>
          </p:nvPr>
        </p:nvSpPr>
        <p:spPr>
          <a:xfrm>
            <a:off x="0" y="1588168"/>
            <a:ext cx="9144000" cy="1020121"/>
          </a:xfrm>
        </p:spPr>
        <p:txBody>
          <a:bodyPr>
            <a:normAutofit/>
          </a:bodyPr>
          <a:lstStyle/>
          <a:p>
            <a:pPr algn="ctr"/>
            <a:r>
              <a:rPr lang="en-US" sz="3600" b="1" dirty="0"/>
              <a:t>Proof of Canadian Citizenship</a:t>
            </a:r>
          </a:p>
        </p:txBody>
      </p:sp>
      <p:pic>
        <p:nvPicPr>
          <p:cNvPr id="4" name="Content Placeholder 3">
            <a:extLst>
              <a:ext uri="{FF2B5EF4-FFF2-40B4-BE49-F238E27FC236}">
                <a16:creationId xmlns:a16="http://schemas.microsoft.com/office/drawing/2014/main" id="{60AA3A2A-32F8-469A-AA6D-4121B2E68665}"/>
              </a:ext>
            </a:extLst>
          </p:cNvPr>
          <p:cNvPicPr>
            <a:picLocks noGrp="1" noChangeAspect="1"/>
          </p:cNvPicPr>
          <p:nvPr>
            <p:ph idx="1"/>
          </p:nvPr>
        </p:nvPicPr>
        <p:blipFill>
          <a:blip r:embed="rId5"/>
          <a:stretch>
            <a:fillRect/>
          </a:stretch>
        </p:blipFill>
        <p:spPr>
          <a:xfrm>
            <a:off x="782628" y="2787930"/>
            <a:ext cx="1877212" cy="2591917"/>
          </a:xfrm>
          <a:prstGeom prst="rect">
            <a:avLst/>
          </a:prstGeom>
        </p:spPr>
      </p:pic>
      <p:pic>
        <p:nvPicPr>
          <p:cNvPr id="5" name="Picture 4">
            <a:extLst>
              <a:ext uri="{FF2B5EF4-FFF2-40B4-BE49-F238E27FC236}">
                <a16:creationId xmlns:a16="http://schemas.microsoft.com/office/drawing/2014/main" id="{1AA27731-A5F1-44A0-B77C-AC2DA76B3929}"/>
              </a:ext>
            </a:extLst>
          </p:cNvPr>
          <p:cNvPicPr>
            <a:picLocks noChangeAspect="1"/>
          </p:cNvPicPr>
          <p:nvPr/>
        </p:nvPicPr>
        <p:blipFill>
          <a:blip r:embed="rId6"/>
          <a:stretch>
            <a:fillRect/>
          </a:stretch>
        </p:blipFill>
        <p:spPr>
          <a:xfrm>
            <a:off x="2866256" y="2502023"/>
            <a:ext cx="4088702" cy="1491989"/>
          </a:xfrm>
          <a:prstGeom prst="rect">
            <a:avLst/>
          </a:prstGeom>
        </p:spPr>
      </p:pic>
      <p:pic>
        <p:nvPicPr>
          <p:cNvPr id="6" name="Picture 5">
            <a:extLst>
              <a:ext uri="{FF2B5EF4-FFF2-40B4-BE49-F238E27FC236}">
                <a16:creationId xmlns:a16="http://schemas.microsoft.com/office/drawing/2014/main" id="{CDD34408-01F7-4ED3-BE2F-8BEDD5636B54}"/>
              </a:ext>
            </a:extLst>
          </p:cNvPr>
          <p:cNvPicPr>
            <a:picLocks noChangeAspect="1"/>
          </p:cNvPicPr>
          <p:nvPr/>
        </p:nvPicPr>
        <p:blipFill>
          <a:blip r:embed="rId7"/>
          <a:stretch>
            <a:fillRect/>
          </a:stretch>
        </p:blipFill>
        <p:spPr>
          <a:xfrm>
            <a:off x="5094747" y="5000597"/>
            <a:ext cx="3521271" cy="1491989"/>
          </a:xfrm>
          <a:prstGeom prst="rect">
            <a:avLst/>
          </a:prstGeom>
        </p:spPr>
      </p:pic>
      <p:pic>
        <p:nvPicPr>
          <p:cNvPr id="7" name="Picture 6">
            <a:extLst>
              <a:ext uri="{FF2B5EF4-FFF2-40B4-BE49-F238E27FC236}">
                <a16:creationId xmlns:a16="http://schemas.microsoft.com/office/drawing/2014/main" id="{F3107074-25AD-4438-B5C7-6B50DF7A67A9}"/>
              </a:ext>
            </a:extLst>
          </p:cNvPr>
          <p:cNvPicPr>
            <a:picLocks noChangeAspect="1"/>
          </p:cNvPicPr>
          <p:nvPr/>
        </p:nvPicPr>
        <p:blipFill>
          <a:blip r:embed="rId8"/>
          <a:stretch>
            <a:fillRect/>
          </a:stretch>
        </p:blipFill>
        <p:spPr>
          <a:xfrm>
            <a:off x="2839191" y="4083889"/>
            <a:ext cx="2194567" cy="1491990"/>
          </a:xfrm>
          <a:prstGeom prst="rect">
            <a:avLst/>
          </a:prstGeom>
        </p:spPr>
      </p:pic>
      <p:pic>
        <p:nvPicPr>
          <p:cNvPr id="8" name="Picture 7">
            <a:extLst>
              <a:ext uri="{FF2B5EF4-FFF2-40B4-BE49-F238E27FC236}">
                <a16:creationId xmlns:a16="http://schemas.microsoft.com/office/drawing/2014/main" id="{85C5DEC3-B1F7-47BC-8DC0-BE21FB195169}"/>
              </a:ext>
            </a:extLst>
          </p:cNvPr>
          <p:cNvPicPr>
            <a:picLocks noChangeAspect="1"/>
          </p:cNvPicPr>
          <p:nvPr/>
        </p:nvPicPr>
        <p:blipFill>
          <a:blip r:embed="rId9"/>
          <a:stretch>
            <a:fillRect/>
          </a:stretch>
        </p:blipFill>
        <p:spPr>
          <a:xfrm>
            <a:off x="7134309" y="2444135"/>
            <a:ext cx="1670547" cy="2341477"/>
          </a:xfrm>
          <a:prstGeom prst="rect">
            <a:avLst/>
          </a:prstGeom>
        </p:spPr>
      </p:pic>
      <p:pic>
        <p:nvPicPr>
          <p:cNvPr id="10" name="Audio 9">
            <a:hlinkClick r:id="" action="ppaction://media"/>
            <a:extLst>
              <a:ext uri="{FF2B5EF4-FFF2-40B4-BE49-F238E27FC236}">
                <a16:creationId xmlns:a16="http://schemas.microsoft.com/office/drawing/2014/main" id="{0D668967-4B92-3922-58C7-E4FCC2C792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512387559"/>
      </p:ext>
    </p:extLst>
  </p:cSld>
  <p:clrMapOvr>
    <a:masterClrMapping/>
  </p:clrMapOvr>
  <mc:AlternateContent xmlns:mc="http://schemas.openxmlformats.org/markup-compatibility/2006" xmlns:p14="http://schemas.microsoft.com/office/powerpoint/2010/main">
    <mc:Choice Requires="p14">
      <p:transition spd="slow" p14:dur="2000" advTm="36501"/>
    </mc:Choice>
    <mc:Fallback xmlns="">
      <p:transition spd="slow" advTm="36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1EEA-F078-4C57-B7DD-25AE199DDFC7}"/>
              </a:ext>
            </a:extLst>
          </p:cNvPr>
          <p:cNvSpPr>
            <a:spLocks noGrp="1"/>
          </p:cNvSpPr>
          <p:nvPr>
            <p:ph type="title"/>
          </p:nvPr>
        </p:nvSpPr>
        <p:spPr>
          <a:xfrm>
            <a:off x="0" y="1588168"/>
            <a:ext cx="9144000" cy="1020121"/>
          </a:xfrm>
        </p:spPr>
        <p:txBody>
          <a:bodyPr>
            <a:noAutofit/>
          </a:bodyPr>
          <a:lstStyle/>
          <a:p>
            <a:pPr algn="ctr"/>
            <a:r>
              <a:rPr lang="en-US" sz="3600" b="1" dirty="0"/>
              <a:t>RGI / Community Housing Application Process</a:t>
            </a:r>
          </a:p>
        </p:txBody>
      </p:sp>
      <p:sp>
        <p:nvSpPr>
          <p:cNvPr id="3" name="Content Placeholder 2">
            <a:extLst>
              <a:ext uri="{FF2B5EF4-FFF2-40B4-BE49-F238E27FC236}">
                <a16:creationId xmlns:a16="http://schemas.microsoft.com/office/drawing/2014/main" id="{45AF3896-5751-4F2A-AABC-FE896792DFB5}"/>
              </a:ext>
            </a:extLst>
          </p:cNvPr>
          <p:cNvSpPr>
            <a:spLocks noGrp="1"/>
          </p:cNvSpPr>
          <p:nvPr>
            <p:ph idx="1"/>
          </p:nvPr>
        </p:nvSpPr>
        <p:spPr>
          <a:xfrm>
            <a:off x="628650" y="2917501"/>
            <a:ext cx="7886700" cy="2802363"/>
          </a:xfrm>
        </p:spPr>
        <p:txBody>
          <a:bodyPr>
            <a:normAutofit/>
          </a:bodyPr>
          <a:lstStyle/>
          <a:p>
            <a:r>
              <a:rPr lang="en-US" sz="1800" dirty="0"/>
              <a:t>Eligibility </a:t>
            </a:r>
          </a:p>
          <a:p>
            <a:r>
              <a:rPr lang="en-US" sz="1800" dirty="0"/>
              <a:t>Application requirements </a:t>
            </a:r>
          </a:p>
          <a:p>
            <a:r>
              <a:rPr lang="en-US" sz="1800" dirty="0"/>
              <a:t>RGI application form </a:t>
            </a:r>
          </a:p>
          <a:p>
            <a:r>
              <a:rPr lang="en-US" sz="1800" dirty="0"/>
              <a:t>Building selection form(s) </a:t>
            </a:r>
          </a:p>
          <a:p>
            <a:r>
              <a:rPr lang="en-US" sz="1800" dirty="0"/>
              <a:t>Completed building selection form(s)</a:t>
            </a:r>
          </a:p>
          <a:p>
            <a:r>
              <a:rPr lang="en-US" sz="1800" dirty="0"/>
              <a:t>How to submit the application</a:t>
            </a:r>
          </a:p>
          <a:p>
            <a:r>
              <a:rPr lang="en-US" sz="1800" dirty="0"/>
              <a:t>What happens next? </a:t>
            </a:r>
            <a:endParaRPr lang="en-US" dirty="0"/>
          </a:p>
          <a:p>
            <a:endParaRPr lang="en-US" dirty="0"/>
          </a:p>
          <a:p>
            <a:endParaRPr lang="en-US" dirty="0"/>
          </a:p>
        </p:txBody>
      </p:sp>
      <p:pic>
        <p:nvPicPr>
          <p:cNvPr id="6" name="Audio 5">
            <a:hlinkClick r:id="" action="ppaction://media"/>
            <a:extLst>
              <a:ext uri="{FF2B5EF4-FFF2-40B4-BE49-F238E27FC236}">
                <a16:creationId xmlns:a16="http://schemas.microsoft.com/office/drawing/2014/main" id="{E1885F44-63AF-F8BD-DD6D-E9FF16F213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873365442"/>
      </p:ext>
    </p:extLst>
  </p:cSld>
  <p:clrMapOvr>
    <a:masterClrMapping/>
  </p:clrMapOvr>
  <mc:AlternateContent xmlns:mc="http://schemas.openxmlformats.org/markup-compatibility/2006" xmlns:p14="http://schemas.microsoft.com/office/powerpoint/2010/main">
    <mc:Choice Requires="p14">
      <p:transition spd="slow" p14:dur="2000" advTm="22279"/>
    </mc:Choice>
    <mc:Fallback xmlns="">
      <p:transition spd="slow" advTm="22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2B2D7-1A6F-7E26-5253-7DDD5A76E392}"/>
              </a:ext>
            </a:extLst>
          </p:cNvPr>
          <p:cNvSpPr>
            <a:spLocks noGrp="1"/>
          </p:cNvSpPr>
          <p:nvPr>
            <p:ph type="title"/>
          </p:nvPr>
        </p:nvSpPr>
        <p:spPr>
          <a:xfrm>
            <a:off x="0" y="1588168"/>
            <a:ext cx="9144000" cy="1020121"/>
          </a:xfrm>
        </p:spPr>
        <p:txBody>
          <a:bodyPr>
            <a:normAutofit/>
          </a:bodyPr>
          <a:lstStyle/>
          <a:p>
            <a:pPr algn="ctr"/>
            <a:r>
              <a:rPr lang="en-US" sz="3600" b="1" dirty="0"/>
              <a:t>Proof of Status in Canada  </a:t>
            </a:r>
          </a:p>
        </p:txBody>
      </p:sp>
      <p:sp>
        <p:nvSpPr>
          <p:cNvPr id="3" name="Content Placeholder 2">
            <a:extLst>
              <a:ext uri="{FF2B5EF4-FFF2-40B4-BE49-F238E27FC236}">
                <a16:creationId xmlns:a16="http://schemas.microsoft.com/office/drawing/2014/main" id="{978A89DC-7911-91E7-54DA-F55F6067747D}"/>
              </a:ext>
            </a:extLst>
          </p:cNvPr>
          <p:cNvSpPr>
            <a:spLocks noGrp="1"/>
          </p:cNvSpPr>
          <p:nvPr>
            <p:ph idx="1"/>
          </p:nvPr>
        </p:nvSpPr>
        <p:spPr>
          <a:xfrm>
            <a:off x="881570" y="2713220"/>
            <a:ext cx="7886700" cy="2556612"/>
          </a:xfrm>
        </p:spPr>
        <p:txBody>
          <a:bodyPr>
            <a:noAutofit/>
          </a:bodyPr>
          <a:lstStyle/>
          <a:p>
            <a:r>
              <a:rPr lang="en-US" sz="1800" dirty="0"/>
              <a:t>Please refer to the required identification document on our website.</a:t>
            </a:r>
          </a:p>
          <a:p>
            <a:endParaRPr lang="en-US" sz="1800" dirty="0"/>
          </a:p>
          <a:p>
            <a:r>
              <a:rPr lang="en-US" sz="1800" dirty="0"/>
              <a:t>We </a:t>
            </a:r>
            <a:r>
              <a:rPr lang="en-US" sz="1800" dirty="0">
                <a:solidFill>
                  <a:srgbClr val="FF0000"/>
                </a:solidFill>
              </a:rPr>
              <a:t>DO NOT </a:t>
            </a:r>
            <a:r>
              <a:rPr lang="en-US" sz="1800" dirty="0"/>
              <a:t>accept Ontario ID cards, driver’s license, or health cards as ID.</a:t>
            </a:r>
          </a:p>
          <a:p>
            <a:endParaRPr lang="en-US" sz="1800" dirty="0"/>
          </a:p>
          <a:p>
            <a:r>
              <a:rPr lang="en-US" sz="1800" dirty="0"/>
              <a:t>Picture ID may be required by the housing provider at the time an offer of housing is made.</a:t>
            </a:r>
          </a:p>
        </p:txBody>
      </p:sp>
      <p:pic>
        <p:nvPicPr>
          <p:cNvPr id="10" name="Audio 9">
            <a:hlinkClick r:id="" action="ppaction://media"/>
            <a:extLst>
              <a:ext uri="{FF2B5EF4-FFF2-40B4-BE49-F238E27FC236}">
                <a16:creationId xmlns:a16="http://schemas.microsoft.com/office/drawing/2014/main" id="{0994F9E7-5DC8-A1DC-9E23-0E85318E591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77972" t="-134931" r="-277972" b="-134931"/>
          <a:stretch>
            <a:fillRect/>
          </a:stretch>
        </p:blipFill>
        <p:spPr>
          <a:xfrm>
            <a:off x="6860763" y="5572125"/>
            <a:ext cx="2280474" cy="1285875"/>
          </a:xfrm>
          <a:prstGeom prst="rect">
            <a:avLst/>
          </a:prstGeom>
        </p:spPr>
      </p:pic>
    </p:spTree>
    <p:extLst>
      <p:ext uri="{BB962C8B-B14F-4D97-AF65-F5344CB8AC3E}">
        <p14:creationId xmlns:p14="http://schemas.microsoft.com/office/powerpoint/2010/main" val="2892618678"/>
      </p:ext>
    </p:extLst>
  </p:cSld>
  <p:clrMapOvr>
    <a:masterClrMapping/>
  </p:clrMapOvr>
  <mc:AlternateContent xmlns:mc="http://schemas.openxmlformats.org/markup-compatibility/2006" xmlns:p14="http://schemas.microsoft.com/office/powerpoint/2010/main">
    <mc:Choice Requires="p14">
      <p:transition spd="slow" p14:dur="2000" advTm="25177"/>
    </mc:Choice>
    <mc:Fallback xmlns="">
      <p:transition spd="slow" advTm="25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149DD-FC3D-41AF-9360-488FCF157C18}"/>
              </a:ext>
            </a:extLst>
          </p:cNvPr>
          <p:cNvSpPr>
            <a:spLocks noGrp="1"/>
          </p:cNvSpPr>
          <p:nvPr>
            <p:ph type="title"/>
          </p:nvPr>
        </p:nvSpPr>
        <p:spPr>
          <a:xfrm>
            <a:off x="0" y="1393414"/>
            <a:ext cx="9144000" cy="1020121"/>
          </a:xfrm>
        </p:spPr>
        <p:txBody>
          <a:bodyPr>
            <a:normAutofit/>
          </a:bodyPr>
          <a:lstStyle/>
          <a:p>
            <a:pPr algn="ctr"/>
            <a:r>
              <a:rPr lang="en-US" sz="3600" b="1" dirty="0"/>
              <a:t>Income Verifying Documents</a:t>
            </a:r>
          </a:p>
        </p:txBody>
      </p:sp>
      <p:pic>
        <p:nvPicPr>
          <p:cNvPr id="1026" name="Picture 2" descr="Check your Eligibility - The Snowsuit Fund of Ottawa">
            <a:extLst>
              <a:ext uri="{FF2B5EF4-FFF2-40B4-BE49-F238E27FC236}">
                <a16:creationId xmlns:a16="http://schemas.microsoft.com/office/drawing/2014/main" id="{6B143291-43DA-455B-A69F-560C95BE33DE}"/>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569893" y="4316161"/>
            <a:ext cx="1819547" cy="23555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eck your Eligibility - The Snowsuit Fund of Ottawa">
            <a:extLst>
              <a:ext uri="{FF2B5EF4-FFF2-40B4-BE49-F238E27FC236}">
                <a16:creationId xmlns:a16="http://schemas.microsoft.com/office/drawing/2014/main" id="{4FE1E703-B94A-4B2D-B955-3011C6AFD5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4902" y="2256989"/>
            <a:ext cx="1689725" cy="21874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017 ONPHA Conference and Trade Show">
            <a:extLst>
              <a:ext uri="{FF2B5EF4-FFF2-40B4-BE49-F238E27FC236}">
                <a16:creationId xmlns:a16="http://schemas.microsoft.com/office/drawing/2014/main" id="{4E1DEB72-0FBB-4167-9B3F-99EF4188E4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4826" y="2641114"/>
            <a:ext cx="3228975"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ay Stub Generator | Free Printable Pay Stub Template | FormSwift">
            <a:extLst>
              <a:ext uri="{FF2B5EF4-FFF2-40B4-BE49-F238E27FC236}">
                <a16:creationId xmlns:a16="http://schemas.microsoft.com/office/drawing/2014/main" id="{59BB411B-FEBA-4B0E-A50F-199270BC11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4253" y="4444466"/>
            <a:ext cx="3310759" cy="16571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implified Canadian bank statements, to help you better understand what  your spending.">
            <a:extLst>
              <a:ext uri="{FF2B5EF4-FFF2-40B4-BE49-F238E27FC236}">
                <a16:creationId xmlns:a16="http://schemas.microsoft.com/office/drawing/2014/main" id="{BF20ADEF-FD95-452C-A019-26675CC1E1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772" y="2763649"/>
            <a:ext cx="2938977" cy="3132919"/>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CD19CEF3-16B1-23C6-AF39-0A1F9E845C0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77972" t="-134931" r="-277972" b="-134931"/>
          <a:stretch>
            <a:fillRect/>
          </a:stretch>
        </p:blipFill>
        <p:spPr>
          <a:xfrm>
            <a:off x="6860763" y="5572125"/>
            <a:ext cx="2280474" cy="1285875"/>
          </a:xfrm>
          <a:prstGeom prst="rect">
            <a:avLst/>
          </a:prstGeom>
        </p:spPr>
      </p:pic>
    </p:spTree>
    <p:extLst>
      <p:ext uri="{BB962C8B-B14F-4D97-AF65-F5344CB8AC3E}">
        <p14:creationId xmlns:p14="http://schemas.microsoft.com/office/powerpoint/2010/main" val="4256786848"/>
      </p:ext>
    </p:extLst>
  </p:cSld>
  <p:clrMapOvr>
    <a:masterClrMapping/>
  </p:clrMapOvr>
  <mc:AlternateContent xmlns:mc="http://schemas.openxmlformats.org/markup-compatibility/2006" xmlns:p14="http://schemas.microsoft.com/office/powerpoint/2010/main">
    <mc:Choice Requires="p14">
      <p:transition spd="slow" p14:dur="2000" advTm="26339"/>
    </mc:Choice>
    <mc:Fallback xmlns="">
      <p:transition spd="slow" advTm="26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9E2AA-6D4C-456B-B6BF-BC40C9DD223F}"/>
              </a:ext>
            </a:extLst>
          </p:cNvPr>
          <p:cNvSpPr>
            <a:spLocks noGrp="1"/>
          </p:cNvSpPr>
          <p:nvPr>
            <p:ph type="title"/>
          </p:nvPr>
        </p:nvSpPr>
        <p:spPr>
          <a:xfrm>
            <a:off x="0" y="1588168"/>
            <a:ext cx="9144000" cy="1020121"/>
          </a:xfrm>
        </p:spPr>
        <p:txBody>
          <a:bodyPr>
            <a:normAutofit/>
          </a:bodyPr>
          <a:lstStyle/>
          <a:p>
            <a:pPr algn="ctr"/>
            <a:r>
              <a:rPr lang="en-US" sz="3600" b="1" dirty="0"/>
              <a:t>Custody Documents	</a:t>
            </a:r>
          </a:p>
        </p:txBody>
      </p:sp>
      <p:sp>
        <p:nvSpPr>
          <p:cNvPr id="3" name="Content Placeholder 2">
            <a:extLst>
              <a:ext uri="{FF2B5EF4-FFF2-40B4-BE49-F238E27FC236}">
                <a16:creationId xmlns:a16="http://schemas.microsoft.com/office/drawing/2014/main" id="{628931DA-7CEF-4A58-A92B-46274EEECAAC}"/>
              </a:ext>
            </a:extLst>
          </p:cNvPr>
          <p:cNvSpPr>
            <a:spLocks noGrp="1"/>
          </p:cNvSpPr>
          <p:nvPr>
            <p:ph idx="1"/>
          </p:nvPr>
        </p:nvSpPr>
        <p:spPr>
          <a:xfrm>
            <a:off x="628650" y="2713221"/>
            <a:ext cx="7886700" cy="715780"/>
          </a:xfrm>
        </p:spPr>
        <p:txBody>
          <a:bodyPr>
            <a:normAutofit/>
          </a:bodyPr>
          <a:lstStyle/>
          <a:p>
            <a:r>
              <a:rPr lang="en-CA" sz="1800" dirty="0">
                <a:effectLst/>
                <a:latin typeface="Arial" panose="020B0604020202020204" pitchFamily="34" charset="0"/>
                <a:ea typeface="Calibri" panose="020F0502020204030204" pitchFamily="34" charset="0"/>
              </a:rPr>
              <a:t>You must provide custody documents, or a Child Tax Benefit statement  verifying the arrangement</a:t>
            </a:r>
            <a:endParaRPr lang="en-US" dirty="0"/>
          </a:p>
        </p:txBody>
      </p:sp>
      <p:pic>
        <p:nvPicPr>
          <p:cNvPr id="6" name="Audio 5">
            <a:hlinkClick r:id="" action="ppaction://media"/>
            <a:extLst>
              <a:ext uri="{FF2B5EF4-FFF2-40B4-BE49-F238E27FC236}">
                <a16:creationId xmlns:a16="http://schemas.microsoft.com/office/drawing/2014/main" id="{F416F564-0B59-AC7D-81FD-43ADBB1C24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034972172"/>
      </p:ext>
    </p:extLst>
  </p:cSld>
  <p:clrMapOvr>
    <a:masterClrMapping/>
  </p:clrMapOvr>
  <mc:AlternateContent xmlns:mc="http://schemas.openxmlformats.org/markup-compatibility/2006" xmlns:p14="http://schemas.microsoft.com/office/powerpoint/2010/main">
    <mc:Choice Requires="p14">
      <p:transition spd="slow" p14:dur="2000" advTm="8518"/>
    </mc:Choice>
    <mc:Fallback xmlns="">
      <p:transition spd="slow" advTm="8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0221-1128-4014-9B54-44665D9D1FF8}"/>
              </a:ext>
            </a:extLst>
          </p:cNvPr>
          <p:cNvSpPr>
            <a:spLocks noGrp="1"/>
          </p:cNvSpPr>
          <p:nvPr>
            <p:ph type="title"/>
          </p:nvPr>
        </p:nvSpPr>
        <p:spPr>
          <a:xfrm>
            <a:off x="-1" y="1588168"/>
            <a:ext cx="9144001" cy="1020121"/>
          </a:xfrm>
        </p:spPr>
        <p:txBody>
          <a:bodyPr>
            <a:noAutofit/>
          </a:bodyPr>
          <a:lstStyle/>
          <a:p>
            <a:pPr algn="ctr"/>
            <a:r>
              <a:rPr lang="en-US" sz="3600" b="1" dirty="0"/>
              <a:t>Step 4: Submit your application </a:t>
            </a:r>
          </a:p>
        </p:txBody>
      </p:sp>
      <p:sp>
        <p:nvSpPr>
          <p:cNvPr id="4" name="Content Placeholder 3">
            <a:extLst>
              <a:ext uri="{FF2B5EF4-FFF2-40B4-BE49-F238E27FC236}">
                <a16:creationId xmlns:a16="http://schemas.microsoft.com/office/drawing/2014/main" id="{D04D0F50-8544-8DA9-8A0B-732E95A3DAB8}"/>
              </a:ext>
            </a:extLst>
          </p:cNvPr>
          <p:cNvSpPr>
            <a:spLocks noGrp="1"/>
          </p:cNvSpPr>
          <p:nvPr>
            <p:ph idx="1"/>
          </p:nvPr>
        </p:nvSpPr>
        <p:spPr/>
        <p:txBody>
          <a:bodyPr/>
          <a:lstStyle/>
          <a:p>
            <a:r>
              <a:rPr lang="en-US" sz="1800" b="1" dirty="0"/>
              <a:t>In-person or by mail </a:t>
            </a:r>
          </a:p>
          <a:p>
            <a:pPr marL="457200" lvl="1" indent="0">
              <a:buNone/>
            </a:pPr>
            <a:r>
              <a:rPr lang="en-US" sz="1800" dirty="0"/>
              <a:t>City of London, Housing Access Centre, </a:t>
            </a:r>
          </a:p>
          <a:p>
            <a:pPr marL="457200" lvl="1" indent="0">
              <a:buNone/>
            </a:pPr>
            <a:r>
              <a:rPr lang="en-US" sz="1800" dirty="0"/>
              <a:t>355 Wellington Street, Suite 248</a:t>
            </a:r>
          </a:p>
          <a:p>
            <a:pPr marL="457200" lvl="1" indent="0">
              <a:buNone/>
            </a:pPr>
            <a:endParaRPr lang="en-US" sz="1800" dirty="0"/>
          </a:p>
          <a:p>
            <a:r>
              <a:rPr lang="en-US" sz="1800" b="1" dirty="0"/>
              <a:t>Email </a:t>
            </a:r>
          </a:p>
          <a:p>
            <a:pPr marL="457200" lvl="1" indent="0">
              <a:buNone/>
            </a:pPr>
            <a:r>
              <a:rPr lang="en-US" sz="1800" dirty="0">
                <a:hlinkClick r:id="rId5"/>
              </a:rPr>
              <a:t>hac@london.ca</a:t>
            </a:r>
            <a:endParaRPr lang="en-US" sz="1800" dirty="0"/>
          </a:p>
          <a:p>
            <a:pPr marL="457200" lvl="1" indent="0">
              <a:buNone/>
            </a:pPr>
            <a:endParaRPr lang="en-US" sz="1800" dirty="0"/>
          </a:p>
          <a:p>
            <a:pPr marL="0" indent="0">
              <a:buNone/>
            </a:pPr>
            <a:r>
              <a:rPr lang="en-US" sz="1800" b="1" dirty="0"/>
              <a:t>Please note: we do not accept photos of applications by mail or email. </a:t>
            </a:r>
          </a:p>
          <a:p>
            <a:endParaRPr lang="en-US" dirty="0"/>
          </a:p>
        </p:txBody>
      </p:sp>
      <p:pic>
        <p:nvPicPr>
          <p:cNvPr id="14" name="Audio 13">
            <a:hlinkClick r:id="" action="ppaction://media"/>
            <a:extLst>
              <a:ext uri="{FF2B5EF4-FFF2-40B4-BE49-F238E27FC236}">
                <a16:creationId xmlns:a16="http://schemas.microsoft.com/office/drawing/2014/main" id="{83185788-7CAF-4C64-3A49-0B3B834AE3A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77972" t="-134931" r="-277972" b="-134931"/>
          <a:stretch>
            <a:fillRect/>
          </a:stretch>
        </p:blipFill>
        <p:spPr>
          <a:xfrm>
            <a:off x="6860763" y="5572125"/>
            <a:ext cx="2280474" cy="1285875"/>
          </a:xfrm>
          <a:prstGeom prst="rect">
            <a:avLst/>
          </a:prstGeom>
        </p:spPr>
      </p:pic>
    </p:spTree>
    <p:extLst>
      <p:ext uri="{BB962C8B-B14F-4D97-AF65-F5344CB8AC3E}">
        <p14:creationId xmlns:p14="http://schemas.microsoft.com/office/powerpoint/2010/main" val="3194107259"/>
      </p:ext>
    </p:extLst>
  </p:cSld>
  <p:clrMapOvr>
    <a:masterClrMapping/>
  </p:clrMapOvr>
  <mc:AlternateContent xmlns:mc="http://schemas.openxmlformats.org/markup-compatibility/2006" xmlns:p14="http://schemas.microsoft.com/office/powerpoint/2010/main">
    <mc:Choice Requires="p14">
      <p:transition spd="slow" p14:dur="2000" advTm="44264"/>
    </mc:Choice>
    <mc:Fallback xmlns="">
      <p:transition spd="slow" advTm="44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0D3DF-EE27-11FC-FB30-411465F5B40A}"/>
              </a:ext>
            </a:extLst>
          </p:cNvPr>
          <p:cNvSpPr>
            <a:spLocks noGrp="1"/>
          </p:cNvSpPr>
          <p:nvPr>
            <p:ph type="title"/>
          </p:nvPr>
        </p:nvSpPr>
        <p:spPr>
          <a:xfrm>
            <a:off x="0" y="1588168"/>
            <a:ext cx="9144000" cy="1020121"/>
          </a:xfrm>
        </p:spPr>
        <p:txBody>
          <a:bodyPr>
            <a:normAutofit/>
          </a:bodyPr>
          <a:lstStyle/>
          <a:p>
            <a:pPr algn="ctr"/>
            <a:r>
              <a:rPr lang="en-US" sz="3600" b="1" dirty="0"/>
              <a:t>Urgent &amp; Priority Applications </a:t>
            </a:r>
          </a:p>
        </p:txBody>
      </p:sp>
      <p:sp>
        <p:nvSpPr>
          <p:cNvPr id="3" name="Content Placeholder 2">
            <a:extLst>
              <a:ext uri="{FF2B5EF4-FFF2-40B4-BE49-F238E27FC236}">
                <a16:creationId xmlns:a16="http://schemas.microsoft.com/office/drawing/2014/main" id="{826A9C87-CB41-FB8C-3CFC-9F5C666D9150}"/>
              </a:ext>
            </a:extLst>
          </p:cNvPr>
          <p:cNvSpPr>
            <a:spLocks noGrp="1"/>
          </p:cNvSpPr>
          <p:nvPr>
            <p:ph idx="1"/>
          </p:nvPr>
        </p:nvSpPr>
        <p:spPr/>
        <p:txBody>
          <a:bodyPr>
            <a:normAutofit/>
          </a:bodyPr>
          <a:lstStyle/>
          <a:p>
            <a:pPr marL="342900" indent="-342900">
              <a:buFont typeface="+mj-lt"/>
              <a:buAutoNum type="arabicPeriod"/>
            </a:pPr>
            <a:r>
              <a:rPr lang="en-US" sz="1800" dirty="0"/>
              <a:t>Special Priority Households (Human Trafficking &amp; Domestic Violence) </a:t>
            </a:r>
          </a:p>
          <a:p>
            <a:pPr marL="342900" indent="-342900">
              <a:buFont typeface="+mj-lt"/>
              <a:buAutoNum type="arabicPeriod"/>
            </a:pPr>
            <a:r>
              <a:rPr lang="en-US" sz="1800" dirty="0"/>
              <a:t>Urgent – Homeless, Social, Medical </a:t>
            </a:r>
          </a:p>
          <a:p>
            <a:pPr marL="514350" indent="-514350">
              <a:buAutoNum type="arabicParenR"/>
            </a:pPr>
            <a:endParaRPr lang="en-US" sz="1800" dirty="0"/>
          </a:p>
          <a:p>
            <a:r>
              <a:rPr lang="en-US" sz="1800" dirty="0"/>
              <a:t>Information &amp; forms for households with prioritized status are available on our website. </a:t>
            </a:r>
          </a:p>
          <a:p>
            <a:r>
              <a:rPr lang="en-US" sz="1800" dirty="0"/>
              <a:t>Webinars for these topics &amp; others will follow in the coming months.</a:t>
            </a:r>
          </a:p>
        </p:txBody>
      </p:sp>
      <p:pic>
        <p:nvPicPr>
          <p:cNvPr id="6" name="Audio 5">
            <a:hlinkClick r:id="" action="ppaction://media"/>
            <a:extLst>
              <a:ext uri="{FF2B5EF4-FFF2-40B4-BE49-F238E27FC236}">
                <a16:creationId xmlns:a16="http://schemas.microsoft.com/office/drawing/2014/main" id="{4580A337-9FE9-987E-CBDE-5FF3F2BD76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761733489"/>
      </p:ext>
    </p:extLst>
  </p:cSld>
  <p:clrMapOvr>
    <a:masterClrMapping/>
  </p:clrMapOvr>
  <mc:AlternateContent xmlns:mc="http://schemas.openxmlformats.org/markup-compatibility/2006" xmlns:p14="http://schemas.microsoft.com/office/powerpoint/2010/main">
    <mc:Choice Requires="p14">
      <p:transition spd="slow" p14:dur="2000" advTm="38849"/>
    </mc:Choice>
    <mc:Fallback xmlns="">
      <p:transition spd="slow" advTm="38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F5210-C4A0-F093-103B-AF8B89D6AA01}"/>
              </a:ext>
            </a:extLst>
          </p:cNvPr>
          <p:cNvSpPr>
            <a:spLocks noGrp="1"/>
          </p:cNvSpPr>
          <p:nvPr>
            <p:ph type="title"/>
          </p:nvPr>
        </p:nvSpPr>
        <p:spPr>
          <a:xfrm>
            <a:off x="0" y="1588168"/>
            <a:ext cx="9144000" cy="1020121"/>
          </a:xfrm>
        </p:spPr>
        <p:txBody>
          <a:bodyPr>
            <a:normAutofit/>
          </a:bodyPr>
          <a:lstStyle/>
          <a:p>
            <a:pPr algn="ctr"/>
            <a:r>
              <a:rPr lang="en-US" sz="3600" b="1" dirty="0"/>
              <a:t>Incomplete Applications</a:t>
            </a:r>
          </a:p>
        </p:txBody>
      </p:sp>
      <p:sp>
        <p:nvSpPr>
          <p:cNvPr id="3" name="Content Placeholder 2">
            <a:extLst>
              <a:ext uri="{FF2B5EF4-FFF2-40B4-BE49-F238E27FC236}">
                <a16:creationId xmlns:a16="http://schemas.microsoft.com/office/drawing/2014/main" id="{2A9D1157-3255-38EB-AB10-27884DCE26DD}"/>
              </a:ext>
            </a:extLst>
          </p:cNvPr>
          <p:cNvSpPr>
            <a:spLocks noGrp="1"/>
          </p:cNvSpPr>
          <p:nvPr>
            <p:ph idx="1"/>
          </p:nvPr>
        </p:nvSpPr>
        <p:spPr>
          <a:xfrm>
            <a:off x="311285" y="2713221"/>
            <a:ext cx="8589523" cy="715780"/>
          </a:xfrm>
        </p:spPr>
        <p:txBody>
          <a:bodyPr>
            <a:normAutofit/>
          </a:bodyPr>
          <a:lstStyle/>
          <a:p>
            <a:r>
              <a:rPr lang="en-US" sz="1800" dirty="0"/>
              <a:t>Incomplete applications will be returned to the applicant with an explanation of what is missing. </a:t>
            </a:r>
          </a:p>
        </p:txBody>
      </p:sp>
      <p:pic>
        <p:nvPicPr>
          <p:cNvPr id="6" name="Audio 5">
            <a:hlinkClick r:id="" action="ppaction://media"/>
            <a:extLst>
              <a:ext uri="{FF2B5EF4-FFF2-40B4-BE49-F238E27FC236}">
                <a16:creationId xmlns:a16="http://schemas.microsoft.com/office/drawing/2014/main" id="{F7A18931-3AC5-DF3E-4DF0-62A4E81184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48404312"/>
      </p:ext>
    </p:extLst>
  </p:cSld>
  <p:clrMapOvr>
    <a:masterClrMapping/>
  </p:clrMapOvr>
  <mc:AlternateContent xmlns:mc="http://schemas.openxmlformats.org/markup-compatibility/2006" xmlns:p14="http://schemas.microsoft.com/office/powerpoint/2010/main">
    <mc:Choice Requires="p14">
      <p:transition spd="slow" p14:dur="2000" advTm="18329"/>
    </mc:Choice>
    <mc:Fallback xmlns="">
      <p:transition spd="slow" advTm="18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65A93-80ED-481D-B13F-81DC42A080FA}"/>
              </a:ext>
            </a:extLst>
          </p:cNvPr>
          <p:cNvSpPr>
            <a:spLocks noGrp="1"/>
          </p:cNvSpPr>
          <p:nvPr>
            <p:ph type="title"/>
          </p:nvPr>
        </p:nvSpPr>
        <p:spPr>
          <a:xfrm>
            <a:off x="0" y="1588168"/>
            <a:ext cx="9144000" cy="1020121"/>
          </a:xfrm>
        </p:spPr>
        <p:txBody>
          <a:bodyPr>
            <a:normAutofit/>
          </a:bodyPr>
          <a:lstStyle/>
          <a:p>
            <a:pPr algn="ctr"/>
            <a:r>
              <a:rPr lang="en-US" sz="3600" b="1" dirty="0"/>
              <a:t>Complete Applications	</a:t>
            </a:r>
          </a:p>
        </p:txBody>
      </p:sp>
      <p:sp>
        <p:nvSpPr>
          <p:cNvPr id="3" name="Content Placeholder 2">
            <a:extLst>
              <a:ext uri="{FF2B5EF4-FFF2-40B4-BE49-F238E27FC236}">
                <a16:creationId xmlns:a16="http://schemas.microsoft.com/office/drawing/2014/main" id="{0C5B9C45-56BA-4B42-83B3-774DA781CA69}"/>
              </a:ext>
            </a:extLst>
          </p:cNvPr>
          <p:cNvSpPr>
            <a:spLocks noGrp="1"/>
          </p:cNvSpPr>
          <p:nvPr>
            <p:ph idx="1"/>
          </p:nvPr>
        </p:nvSpPr>
        <p:spPr>
          <a:xfrm>
            <a:off x="628650" y="2608289"/>
            <a:ext cx="7886700" cy="2028613"/>
          </a:xfrm>
        </p:spPr>
        <p:txBody>
          <a:bodyPr>
            <a:normAutofit/>
          </a:bodyPr>
          <a:lstStyle/>
          <a:p>
            <a:r>
              <a:rPr lang="en-US" sz="1800" dirty="0"/>
              <a:t>Complete applications will be processed in the order they are received (priority applications are processed first). </a:t>
            </a:r>
          </a:p>
          <a:p>
            <a:r>
              <a:rPr lang="en-US" sz="1800" dirty="0"/>
              <a:t>A letter of eligibility or ineligibility will be sent to the applicants address on file.</a:t>
            </a:r>
          </a:p>
          <a:p>
            <a:r>
              <a:rPr lang="en-US" sz="1800" dirty="0"/>
              <a:t>Due to the high volume of applications, there is currently a delay in processing applications.</a:t>
            </a:r>
          </a:p>
        </p:txBody>
      </p:sp>
      <p:pic>
        <p:nvPicPr>
          <p:cNvPr id="6" name="Audio 5">
            <a:hlinkClick r:id="" action="ppaction://media"/>
            <a:extLst>
              <a:ext uri="{FF2B5EF4-FFF2-40B4-BE49-F238E27FC236}">
                <a16:creationId xmlns:a16="http://schemas.microsoft.com/office/drawing/2014/main" id="{CA1B84B4-C70E-4611-9BA1-F3C41A93D9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585125755"/>
      </p:ext>
    </p:extLst>
  </p:cSld>
  <p:clrMapOvr>
    <a:masterClrMapping/>
  </p:clrMapOvr>
  <mc:AlternateContent xmlns:mc="http://schemas.openxmlformats.org/markup-compatibility/2006" xmlns:p14="http://schemas.microsoft.com/office/powerpoint/2010/main">
    <mc:Choice Requires="p14">
      <p:transition spd="slow" p14:dur="2000" advTm="46932"/>
    </mc:Choice>
    <mc:Fallback xmlns="">
      <p:transition spd="slow" advTm="46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9B999-F4E7-471E-A320-89C03C30ED9D}"/>
              </a:ext>
            </a:extLst>
          </p:cNvPr>
          <p:cNvSpPr>
            <a:spLocks noGrp="1"/>
          </p:cNvSpPr>
          <p:nvPr>
            <p:ph type="title"/>
          </p:nvPr>
        </p:nvSpPr>
        <p:spPr>
          <a:xfrm>
            <a:off x="0" y="1588168"/>
            <a:ext cx="9144000" cy="1020121"/>
          </a:xfrm>
        </p:spPr>
        <p:txBody>
          <a:bodyPr>
            <a:normAutofit/>
          </a:bodyPr>
          <a:lstStyle/>
          <a:p>
            <a:pPr algn="ctr"/>
            <a:r>
              <a:rPr lang="en-US" sz="3600" b="1" dirty="0"/>
              <a:t>I am on the waitlist now what?</a:t>
            </a:r>
          </a:p>
        </p:txBody>
      </p:sp>
      <p:sp>
        <p:nvSpPr>
          <p:cNvPr id="3" name="Content Placeholder 2">
            <a:extLst>
              <a:ext uri="{FF2B5EF4-FFF2-40B4-BE49-F238E27FC236}">
                <a16:creationId xmlns:a16="http://schemas.microsoft.com/office/drawing/2014/main" id="{5EB6C295-471C-4298-9A51-F68A6ADB97D9}"/>
              </a:ext>
            </a:extLst>
          </p:cNvPr>
          <p:cNvSpPr>
            <a:spLocks noGrp="1"/>
          </p:cNvSpPr>
          <p:nvPr>
            <p:ph idx="1"/>
          </p:nvPr>
        </p:nvSpPr>
        <p:spPr/>
        <p:txBody>
          <a:bodyPr>
            <a:normAutofit/>
          </a:bodyPr>
          <a:lstStyle/>
          <a:p>
            <a:r>
              <a:rPr lang="en-US" sz="1800" dirty="0"/>
              <a:t>RGI Housing is not emergency housing.</a:t>
            </a:r>
          </a:p>
          <a:p>
            <a:r>
              <a:rPr lang="en-US" sz="1800" dirty="0"/>
              <a:t>There is a lengthy wait for housing. </a:t>
            </a:r>
          </a:p>
          <a:p>
            <a:r>
              <a:rPr lang="en-US" sz="1800" dirty="0"/>
              <a:t>Each building maintains its own waitlist. </a:t>
            </a:r>
          </a:p>
          <a:p>
            <a:r>
              <a:rPr lang="en-US" sz="1800" dirty="0"/>
              <a:t>Wait-times depend on several factors.</a:t>
            </a:r>
          </a:p>
          <a:p>
            <a:r>
              <a:rPr lang="en-US" sz="1800" dirty="0"/>
              <a:t>The Housing Access Centre cannot tell you how long the wait may be. </a:t>
            </a:r>
          </a:p>
        </p:txBody>
      </p:sp>
      <p:pic>
        <p:nvPicPr>
          <p:cNvPr id="10" name="Audio 9">
            <a:hlinkClick r:id="" action="ppaction://media"/>
            <a:extLst>
              <a:ext uri="{FF2B5EF4-FFF2-40B4-BE49-F238E27FC236}">
                <a16:creationId xmlns:a16="http://schemas.microsoft.com/office/drawing/2014/main" id="{0DCEB508-CE86-D2DE-1880-6E567605B42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77972" t="-134931" r="-277972" b="-134931"/>
          <a:stretch>
            <a:fillRect/>
          </a:stretch>
        </p:blipFill>
        <p:spPr>
          <a:xfrm>
            <a:off x="6860763" y="5572125"/>
            <a:ext cx="2280474" cy="1285875"/>
          </a:xfrm>
          <a:prstGeom prst="rect">
            <a:avLst/>
          </a:prstGeom>
        </p:spPr>
      </p:pic>
    </p:spTree>
    <p:extLst>
      <p:ext uri="{BB962C8B-B14F-4D97-AF65-F5344CB8AC3E}">
        <p14:creationId xmlns:p14="http://schemas.microsoft.com/office/powerpoint/2010/main" val="3648824168"/>
      </p:ext>
    </p:extLst>
  </p:cSld>
  <p:clrMapOvr>
    <a:masterClrMapping/>
  </p:clrMapOvr>
  <mc:AlternateContent xmlns:mc="http://schemas.openxmlformats.org/markup-compatibility/2006" xmlns:p14="http://schemas.microsoft.com/office/powerpoint/2010/main">
    <mc:Choice Requires="p14">
      <p:transition spd="slow" p14:dur="2000" advTm="61432"/>
    </mc:Choice>
    <mc:Fallback xmlns="">
      <p:transition spd="slow" advTm="61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F1C61-EFD8-4ACA-AA9A-B693CD6C9FE1}"/>
              </a:ext>
            </a:extLst>
          </p:cNvPr>
          <p:cNvSpPr>
            <a:spLocks noGrp="1"/>
          </p:cNvSpPr>
          <p:nvPr>
            <p:ph type="title"/>
          </p:nvPr>
        </p:nvSpPr>
        <p:spPr>
          <a:xfrm>
            <a:off x="0" y="1316280"/>
            <a:ext cx="9144000" cy="1020121"/>
          </a:xfrm>
        </p:spPr>
        <p:txBody>
          <a:bodyPr>
            <a:normAutofit/>
          </a:bodyPr>
          <a:lstStyle/>
          <a:p>
            <a:pPr algn="ctr"/>
            <a:r>
              <a:rPr lang="en-US" sz="3600" b="1" dirty="0"/>
              <a:t>To be successfully housed	</a:t>
            </a:r>
          </a:p>
        </p:txBody>
      </p:sp>
      <p:sp>
        <p:nvSpPr>
          <p:cNvPr id="3" name="Content Placeholder 2">
            <a:extLst>
              <a:ext uri="{FF2B5EF4-FFF2-40B4-BE49-F238E27FC236}">
                <a16:creationId xmlns:a16="http://schemas.microsoft.com/office/drawing/2014/main" id="{DE5EC28D-95EE-49A2-97F9-4EE3A2829560}"/>
              </a:ext>
            </a:extLst>
          </p:cNvPr>
          <p:cNvSpPr>
            <a:spLocks noGrp="1"/>
          </p:cNvSpPr>
          <p:nvPr>
            <p:ph idx="1"/>
          </p:nvPr>
        </p:nvSpPr>
        <p:spPr>
          <a:xfrm>
            <a:off x="161722" y="2077977"/>
            <a:ext cx="8982278" cy="3904534"/>
          </a:xfrm>
        </p:spPr>
        <p:txBody>
          <a:bodyPr>
            <a:noAutofit/>
          </a:bodyPr>
          <a:lstStyle/>
          <a:p>
            <a:r>
              <a:rPr lang="en-US" sz="1800" dirty="0">
                <a:solidFill>
                  <a:srgbClr val="FF0000"/>
                </a:solidFill>
              </a:rPr>
              <a:t>UPDATE </a:t>
            </a:r>
            <a:r>
              <a:rPr lang="en-US" sz="1800" dirty="0"/>
              <a:t>your contact information with the housing access </a:t>
            </a:r>
            <a:r>
              <a:rPr lang="en-US" sz="1800" dirty="0" err="1"/>
              <a:t>centre</a:t>
            </a:r>
            <a:r>
              <a:rPr lang="en-US" sz="1800" dirty="0"/>
              <a:t> every time your address, email or phone number changes. </a:t>
            </a:r>
          </a:p>
          <a:p>
            <a:r>
              <a:rPr lang="en-US" sz="1800" dirty="0"/>
              <a:t>Designate an alternate contact who knows how to find you and let them know you are expecting a call.</a:t>
            </a:r>
          </a:p>
          <a:p>
            <a:r>
              <a:rPr lang="en-US" sz="1800" dirty="0"/>
              <a:t>Check your email regularly.</a:t>
            </a:r>
          </a:p>
          <a:p>
            <a:r>
              <a:rPr lang="en-US" sz="1800" dirty="0"/>
              <a:t>Make sure there is minutes on your phone and room on your voicemail.</a:t>
            </a:r>
          </a:p>
          <a:p>
            <a:r>
              <a:rPr lang="en-US" sz="1800" dirty="0"/>
              <a:t>Check with the agency that you have your HIFIS account with.</a:t>
            </a:r>
          </a:p>
          <a:p>
            <a:r>
              <a:rPr lang="en-US" sz="1800" dirty="0"/>
              <a:t>Respond to housing offers as soon as you receive them.</a:t>
            </a:r>
          </a:p>
          <a:p>
            <a:r>
              <a:rPr lang="en-US" sz="1800" dirty="0"/>
              <a:t>Make sure you have the building selections you want.</a:t>
            </a:r>
          </a:p>
          <a:p>
            <a:r>
              <a:rPr lang="en-US" sz="1800" dirty="0"/>
              <a:t>Have photo ID ready for the housing provider. </a:t>
            </a:r>
          </a:p>
          <a:p>
            <a:r>
              <a:rPr lang="en-US" sz="1800" dirty="0"/>
              <a:t>File your taxes annually. </a:t>
            </a:r>
          </a:p>
        </p:txBody>
      </p:sp>
      <p:pic>
        <p:nvPicPr>
          <p:cNvPr id="6" name="Audio 5">
            <a:hlinkClick r:id="" action="ppaction://media"/>
            <a:extLst>
              <a:ext uri="{FF2B5EF4-FFF2-40B4-BE49-F238E27FC236}">
                <a16:creationId xmlns:a16="http://schemas.microsoft.com/office/drawing/2014/main" id="{2FD5C19A-5B5D-3E28-88D6-3E7C17CEC1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296101893"/>
      </p:ext>
    </p:extLst>
  </p:cSld>
  <p:clrMapOvr>
    <a:masterClrMapping/>
  </p:clrMapOvr>
  <mc:AlternateContent xmlns:mc="http://schemas.openxmlformats.org/markup-compatibility/2006" xmlns:p14="http://schemas.microsoft.com/office/powerpoint/2010/main">
    <mc:Choice Requires="p14">
      <p:transition spd="slow" p14:dur="2000" advTm="64055"/>
    </mc:Choice>
    <mc:Fallback xmlns="">
      <p:transition spd="slow" advTm="64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D531F-183D-4ACC-9EDD-548D73F80E21}"/>
              </a:ext>
            </a:extLst>
          </p:cNvPr>
          <p:cNvSpPr>
            <a:spLocks noGrp="1"/>
          </p:cNvSpPr>
          <p:nvPr>
            <p:ph type="title"/>
          </p:nvPr>
        </p:nvSpPr>
        <p:spPr>
          <a:xfrm>
            <a:off x="-262047" y="2181071"/>
            <a:ext cx="9075306" cy="1247929"/>
          </a:xfrm>
        </p:spPr>
        <p:txBody>
          <a:bodyPr anchor="ctr">
            <a:normAutofit/>
          </a:bodyPr>
          <a:lstStyle/>
          <a:p>
            <a:pPr algn="ctr"/>
            <a:r>
              <a:rPr lang="en-US" sz="4800" dirty="0"/>
              <a:t>Questions</a:t>
            </a:r>
          </a:p>
        </p:txBody>
      </p:sp>
      <p:sp>
        <p:nvSpPr>
          <p:cNvPr id="3" name="Content Placeholder 2">
            <a:extLst>
              <a:ext uri="{FF2B5EF4-FFF2-40B4-BE49-F238E27FC236}">
                <a16:creationId xmlns:a16="http://schemas.microsoft.com/office/drawing/2014/main" id="{AA20AC93-118F-4C90-9A67-D2237292F743}"/>
              </a:ext>
            </a:extLst>
          </p:cNvPr>
          <p:cNvSpPr>
            <a:spLocks noGrp="1"/>
          </p:cNvSpPr>
          <p:nvPr>
            <p:ph type="subTitle" idx="1"/>
          </p:nvPr>
        </p:nvSpPr>
        <p:spPr>
          <a:xfrm>
            <a:off x="-1" y="3142568"/>
            <a:ext cx="9221821" cy="1555892"/>
          </a:xfrm>
        </p:spPr>
        <p:txBody>
          <a:bodyPr>
            <a:normAutofit fontScale="92500" lnSpcReduction="10000"/>
          </a:bodyPr>
          <a:lstStyle/>
          <a:p>
            <a:endParaRPr lang="en-US" dirty="0">
              <a:solidFill>
                <a:schemeClr val="bg1"/>
              </a:solidFill>
            </a:endParaRPr>
          </a:p>
          <a:p>
            <a:pPr algn="ctr"/>
            <a:r>
              <a:rPr lang="en-US" sz="1900" b="1" dirty="0">
                <a:solidFill>
                  <a:schemeClr val="bg1"/>
                </a:solidFill>
              </a:rPr>
              <a:t>Please reach out to our team if you have any questions or concerns</a:t>
            </a:r>
            <a:endParaRPr lang="en-US" sz="1900" b="1" dirty="0">
              <a:solidFill>
                <a:schemeClr val="bg1"/>
              </a:solidFill>
              <a:hlinkClick r:id="rId5">
                <a:extLst>
                  <a:ext uri="{A12FA001-AC4F-418D-AE19-62706E023703}">
                    <ahyp:hlinkClr xmlns:ahyp="http://schemas.microsoft.com/office/drawing/2018/hyperlinkcolor" val="tx"/>
                  </a:ext>
                </a:extLst>
              </a:hlinkClick>
            </a:endParaRPr>
          </a:p>
          <a:p>
            <a:pPr algn="ctr"/>
            <a:r>
              <a:rPr lang="en-US" dirty="0">
                <a:solidFill>
                  <a:schemeClr val="bg1"/>
                </a:solidFill>
                <a:hlinkClick r:id="rId5">
                  <a:extLst>
                    <a:ext uri="{A12FA001-AC4F-418D-AE19-62706E023703}">
                      <ahyp:hlinkClr xmlns:ahyp="http://schemas.microsoft.com/office/drawing/2018/hyperlinkcolor" val="tx"/>
                    </a:ext>
                  </a:extLst>
                </a:hlinkClick>
              </a:rPr>
              <a:t> </a:t>
            </a:r>
          </a:p>
          <a:p>
            <a:pPr algn="ctr"/>
            <a:r>
              <a:rPr lang="en-US" dirty="0">
                <a:solidFill>
                  <a:schemeClr val="bg1"/>
                </a:solidFill>
                <a:hlinkClick r:id="rId5">
                  <a:extLst>
                    <a:ext uri="{A12FA001-AC4F-418D-AE19-62706E023703}">
                      <ahyp:hlinkClr xmlns:ahyp="http://schemas.microsoft.com/office/drawing/2018/hyperlinkcolor" val="tx"/>
                    </a:ext>
                  </a:extLst>
                </a:hlinkClick>
              </a:rPr>
              <a:t>hac@london.ca</a:t>
            </a:r>
            <a:endParaRPr lang="en-US" dirty="0">
              <a:solidFill>
                <a:schemeClr val="bg1"/>
              </a:solidFill>
            </a:endParaRPr>
          </a:p>
        </p:txBody>
      </p:sp>
      <p:pic>
        <p:nvPicPr>
          <p:cNvPr id="6" name="Audio 5">
            <a:hlinkClick r:id="" action="ppaction://media"/>
            <a:extLst>
              <a:ext uri="{FF2B5EF4-FFF2-40B4-BE49-F238E27FC236}">
                <a16:creationId xmlns:a16="http://schemas.microsoft.com/office/drawing/2014/main" id="{D80DBAD2-B0BE-6354-FDF6-D0EE213CFA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82681513"/>
      </p:ext>
    </p:extLst>
  </p:cSld>
  <p:clrMapOvr>
    <a:masterClrMapping/>
  </p:clrMapOvr>
  <mc:AlternateContent xmlns:mc="http://schemas.openxmlformats.org/markup-compatibility/2006" xmlns:p14="http://schemas.microsoft.com/office/powerpoint/2010/main">
    <mc:Choice Requires="p14">
      <p:transition spd="slow" p14:dur="2000" advTm="8070"/>
    </mc:Choice>
    <mc:Fallback xmlns="">
      <p:transition spd="slow" advTm="8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0221-1128-4014-9B54-44665D9D1FF8}"/>
              </a:ext>
            </a:extLst>
          </p:cNvPr>
          <p:cNvSpPr>
            <a:spLocks noGrp="1"/>
          </p:cNvSpPr>
          <p:nvPr>
            <p:ph type="title"/>
          </p:nvPr>
        </p:nvSpPr>
        <p:spPr>
          <a:xfrm>
            <a:off x="0" y="1365746"/>
            <a:ext cx="9144000" cy="1020121"/>
          </a:xfrm>
        </p:spPr>
        <p:txBody>
          <a:bodyPr>
            <a:noAutofit/>
          </a:bodyPr>
          <a:lstStyle/>
          <a:p>
            <a:pPr algn="ctr"/>
            <a:r>
              <a:rPr lang="en-US" sz="3600" b="1" dirty="0"/>
              <a:t>Checklist for a Complete Application</a:t>
            </a:r>
          </a:p>
        </p:txBody>
      </p:sp>
      <p:pic>
        <p:nvPicPr>
          <p:cNvPr id="6" name="Content Placeholder 5" descr="Graphical user interface, application&#10;&#10;Description automatically generated">
            <a:extLst>
              <a:ext uri="{FF2B5EF4-FFF2-40B4-BE49-F238E27FC236}">
                <a16:creationId xmlns:a16="http://schemas.microsoft.com/office/drawing/2014/main" id="{510888D7-A758-1CF9-117B-CD89582D34AC}"/>
              </a:ext>
            </a:extLst>
          </p:cNvPr>
          <p:cNvPicPr>
            <a:picLocks noGrp="1" noChangeAspect="1"/>
          </p:cNvPicPr>
          <p:nvPr>
            <p:ph idx="1"/>
          </p:nvPr>
        </p:nvPicPr>
        <p:blipFill rotWithShape="1">
          <a:blip r:embed="rId5"/>
          <a:srcRect l="58974" t="13103" r="10737" b="5432"/>
          <a:stretch/>
        </p:blipFill>
        <p:spPr bwMode="auto">
          <a:xfrm>
            <a:off x="1848256" y="2181530"/>
            <a:ext cx="5642042" cy="4267907"/>
          </a:xfrm>
          <a:prstGeom prst="rect">
            <a:avLst/>
          </a:prstGeom>
          <a:ln>
            <a:noFill/>
          </a:ln>
          <a:extLst>
            <a:ext uri="{53640926-AAD7-44D8-BBD7-CCE9431645EC}">
              <a14:shadowObscured xmlns:a14="http://schemas.microsoft.com/office/drawing/2010/main"/>
            </a:ext>
          </a:extLst>
        </p:spPr>
      </p:pic>
      <p:pic>
        <p:nvPicPr>
          <p:cNvPr id="5" name="Audio 4">
            <a:hlinkClick r:id="" action="ppaction://media"/>
            <a:extLst>
              <a:ext uri="{FF2B5EF4-FFF2-40B4-BE49-F238E27FC236}">
                <a16:creationId xmlns:a16="http://schemas.microsoft.com/office/drawing/2014/main" id="{336FCFA8-B3E7-EE83-D81C-B59BCBD078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304161325"/>
      </p:ext>
    </p:extLst>
  </p:cSld>
  <p:clrMapOvr>
    <a:masterClrMapping/>
  </p:clrMapOvr>
  <mc:AlternateContent xmlns:mc="http://schemas.openxmlformats.org/markup-compatibility/2006" xmlns:p14="http://schemas.microsoft.com/office/powerpoint/2010/main">
    <mc:Choice Requires="p14">
      <p:transition spd="slow" p14:dur="2000" advTm="89898"/>
    </mc:Choice>
    <mc:Fallback xmlns="">
      <p:transition spd="slow" advTm="89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D8C3A-F1D9-5869-DBA9-BF982DFC9298}"/>
              </a:ext>
            </a:extLst>
          </p:cNvPr>
          <p:cNvSpPr>
            <a:spLocks noGrp="1"/>
          </p:cNvSpPr>
          <p:nvPr>
            <p:ph type="title"/>
          </p:nvPr>
        </p:nvSpPr>
        <p:spPr>
          <a:xfrm>
            <a:off x="0" y="1588168"/>
            <a:ext cx="9144000" cy="1020121"/>
          </a:xfrm>
        </p:spPr>
        <p:txBody>
          <a:bodyPr>
            <a:normAutofit/>
          </a:bodyPr>
          <a:lstStyle/>
          <a:p>
            <a:pPr algn="ctr"/>
            <a:r>
              <a:rPr lang="en-US" sz="3600" b="1" dirty="0"/>
              <a:t>Step 1: Determine Basic Eligibility </a:t>
            </a:r>
          </a:p>
        </p:txBody>
      </p:sp>
      <p:sp>
        <p:nvSpPr>
          <p:cNvPr id="3" name="Content Placeholder 2">
            <a:extLst>
              <a:ext uri="{FF2B5EF4-FFF2-40B4-BE49-F238E27FC236}">
                <a16:creationId xmlns:a16="http://schemas.microsoft.com/office/drawing/2014/main" id="{DA0DF77D-3A3D-0C3A-DD3D-679F59070560}"/>
              </a:ext>
            </a:extLst>
          </p:cNvPr>
          <p:cNvSpPr>
            <a:spLocks noGrp="1"/>
          </p:cNvSpPr>
          <p:nvPr>
            <p:ph idx="1"/>
          </p:nvPr>
        </p:nvSpPr>
        <p:spPr>
          <a:xfrm>
            <a:off x="628650" y="2713220"/>
            <a:ext cx="7886700" cy="2753725"/>
          </a:xfrm>
        </p:spPr>
        <p:txBody>
          <a:bodyPr>
            <a:normAutofit/>
          </a:bodyPr>
          <a:lstStyle/>
          <a:p>
            <a:r>
              <a:rPr lang="en-US" sz="1800" b="0" dirty="0">
                <a:effectLst/>
              </a:rPr>
              <a:t>16 years+ </a:t>
            </a:r>
          </a:p>
          <a:p>
            <a:r>
              <a:rPr lang="en-US" sz="1800" dirty="0"/>
              <a:t>Proof of status in Canada </a:t>
            </a:r>
            <a:endParaRPr lang="en-US" sz="1800" b="0" dirty="0">
              <a:effectLst/>
            </a:endParaRPr>
          </a:p>
          <a:p>
            <a:pPr>
              <a:buFont typeface="Arial" panose="020B0604020202020204" pitchFamily="34" charset="0"/>
              <a:buChar char="•"/>
            </a:pPr>
            <a:r>
              <a:rPr lang="en-US" sz="1800" b="0" dirty="0">
                <a:effectLst/>
              </a:rPr>
              <a:t>No deportation order, departure or exclusion order under the Immigration Act.</a:t>
            </a:r>
          </a:p>
          <a:p>
            <a:pPr>
              <a:buFont typeface="Arial" panose="020B0604020202020204" pitchFamily="34" charset="0"/>
              <a:buChar char="•"/>
            </a:pPr>
            <a:r>
              <a:rPr lang="en-US" sz="1800" b="0" dirty="0">
                <a:effectLst/>
              </a:rPr>
              <a:t>No arrears to any community housing provider </a:t>
            </a:r>
            <a:r>
              <a:rPr lang="en-US" sz="1800" dirty="0"/>
              <a:t>in Ontario</a:t>
            </a:r>
            <a:r>
              <a:rPr lang="en-US" sz="1800" b="0" dirty="0">
                <a:effectLst/>
              </a:rPr>
              <a:t>, or they have a repayment agreement which is in </a:t>
            </a:r>
            <a:r>
              <a:rPr lang="en-US" sz="1800" b="0" dirty="0">
                <a:solidFill>
                  <a:srgbClr val="FF0000"/>
                </a:solidFill>
                <a:effectLst/>
              </a:rPr>
              <a:t>good-standing.</a:t>
            </a:r>
          </a:p>
          <a:p>
            <a:pPr>
              <a:buFont typeface="Arial" panose="020B0604020202020204" pitchFamily="34" charset="0"/>
              <a:buChar char="•"/>
            </a:pPr>
            <a:r>
              <a:rPr lang="en-US" sz="1800" b="0" dirty="0">
                <a:effectLst/>
              </a:rPr>
              <a:t>Your household’s annual income must be below </a:t>
            </a:r>
            <a:r>
              <a:rPr lang="en-US" sz="1800" dirty="0">
                <a:effectLst/>
              </a:rPr>
              <a:t>the household income limits for </a:t>
            </a:r>
            <a:r>
              <a:rPr lang="en-US" sz="1800" b="0" dirty="0">
                <a:effectLst/>
              </a:rPr>
              <a:t>your community.</a:t>
            </a:r>
            <a:endParaRPr lang="en-US" sz="1800" dirty="0"/>
          </a:p>
        </p:txBody>
      </p:sp>
      <p:pic>
        <p:nvPicPr>
          <p:cNvPr id="10" name="Audio 9">
            <a:hlinkClick r:id="" action="ppaction://media"/>
            <a:extLst>
              <a:ext uri="{FF2B5EF4-FFF2-40B4-BE49-F238E27FC236}">
                <a16:creationId xmlns:a16="http://schemas.microsoft.com/office/drawing/2014/main" id="{4FCFC873-EC89-07A4-8E2C-259CDBC20F5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77972" t="-134931" r="-277972" b="-134931"/>
          <a:stretch>
            <a:fillRect/>
          </a:stretch>
        </p:blipFill>
        <p:spPr>
          <a:xfrm>
            <a:off x="6860763" y="5572125"/>
            <a:ext cx="2280474" cy="1285875"/>
          </a:xfrm>
          <a:prstGeom prst="rect">
            <a:avLst/>
          </a:prstGeom>
        </p:spPr>
      </p:pic>
    </p:spTree>
    <p:extLst>
      <p:ext uri="{BB962C8B-B14F-4D97-AF65-F5344CB8AC3E}">
        <p14:creationId xmlns:p14="http://schemas.microsoft.com/office/powerpoint/2010/main" val="1423864758"/>
      </p:ext>
    </p:extLst>
  </p:cSld>
  <p:clrMapOvr>
    <a:masterClrMapping/>
  </p:clrMapOvr>
  <mc:AlternateContent xmlns:mc="http://schemas.openxmlformats.org/markup-compatibility/2006" xmlns:p14="http://schemas.microsoft.com/office/powerpoint/2010/main">
    <mc:Choice Requires="p14">
      <p:transition spd="slow" p14:dur="2000" advTm="58801"/>
    </mc:Choice>
    <mc:Fallback xmlns="">
      <p:transition spd="slow" advTm="58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EB2C-F46E-A800-A0DA-DC08585C49BD}"/>
              </a:ext>
            </a:extLst>
          </p:cNvPr>
          <p:cNvSpPr>
            <a:spLocks noGrp="1"/>
          </p:cNvSpPr>
          <p:nvPr>
            <p:ph type="title"/>
          </p:nvPr>
        </p:nvSpPr>
        <p:spPr>
          <a:xfrm>
            <a:off x="0" y="1588168"/>
            <a:ext cx="9144000" cy="1020121"/>
          </a:xfrm>
        </p:spPr>
        <p:txBody>
          <a:bodyPr>
            <a:normAutofit/>
          </a:bodyPr>
          <a:lstStyle/>
          <a:p>
            <a:pPr algn="ctr"/>
            <a:r>
              <a:rPr lang="en-US" sz="3600" b="1" dirty="0"/>
              <a:t>Household Income Limits</a:t>
            </a:r>
          </a:p>
        </p:txBody>
      </p:sp>
      <p:sp>
        <p:nvSpPr>
          <p:cNvPr id="3" name="Content Placeholder 2">
            <a:extLst>
              <a:ext uri="{FF2B5EF4-FFF2-40B4-BE49-F238E27FC236}">
                <a16:creationId xmlns:a16="http://schemas.microsoft.com/office/drawing/2014/main" id="{B8F762C9-856B-CA1E-643D-D72ABC16E273}"/>
              </a:ext>
            </a:extLst>
          </p:cNvPr>
          <p:cNvSpPr>
            <a:spLocks noGrp="1"/>
          </p:cNvSpPr>
          <p:nvPr>
            <p:ph idx="1"/>
          </p:nvPr>
        </p:nvSpPr>
        <p:spPr>
          <a:xfrm>
            <a:off x="582511" y="2497965"/>
            <a:ext cx="7886700" cy="3914083"/>
          </a:xfrm>
        </p:spPr>
        <p:txBody>
          <a:bodyPr>
            <a:normAutofit fontScale="85000" lnSpcReduction="20000"/>
          </a:bodyPr>
          <a:lstStyle/>
          <a:p>
            <a:pPr marL="0" indent="0">
              <a:buNone/>
            </a:pPr>
            <a:r>
              <a:rPr lang="en-US" dirty="0"/>
              <a:t>Income must be below the HILs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200" dirty="0"/>
              <a:t>*This is for general reference. A family may have more than 2 adults.  </a:t>
            </a:r>
          </a:p>
          <a:p>
            <a:endParaRPr lang="en-US" dirty="0"/>
          </a:p>
          <a:p>
            <a:pPr marL="0" indent="0">
              <a:buNone/>
            </a:pPr>
            <a:endParaRPr lang="en-US" dirty="0"/>
          </a:p>
          <a:p>
            <a:pPr marL="0" indent="0">
              <a:buNone/>
            </a:pPr>
            <a:endParaRPr lang="en-US" dirty="0"/>
          </a:p>
        </p:txBody>
      </p:sp>
      <p:graphicFrame>
        <p:nvGraphicFramePr>
          <p:cNvPr id="4" name="Table 3">
            <a:extLst>
              <a:ext uri="{FF2B5EF4-FFF2-40B4-BE49-F238E27FC236}">
                <a16:creationId xmlns:a16="http://schemas.microsoft.com/office/drawing/2014/main" id="{8B646DB9-FCBE-C134-024B-FD37D50074F5}"/>
              </a:ext>
            </a:extLst>
          </p:cNvPr>
          <p:cNvGraphicFramePr>
            <a:graphicFrameLocks noGrp="1"/>
          </p:cNvGraphicFramePr>
          <p:nvPr>
            <p:extLst>
              <p:ext uri="{D42A27DB-BD31-4B8C-83A1-F6EECF244321}">
                <p14:modId xmlns:p14="http://schemas.microsoft.com/office/powerpoint/2010/main" val="3385673767"/>
              </p:ext>
            </p:extLst>
          </p:nvPr>
        </p:nvGraphicFramePr>
        <p:xfrm>
          <a:off x="710119" y="2992555"/>
          <a:ext cx="8103141" cy="2682494"/>
        </p:xfrm>
        <a:graphic>
          <a:graphicData uri="http://schemas.openxmlformats.org/drawingml/2006/table">
            <a:tbl>
              <a:tblPr/>
              <a:tblGrid>
                <a:gridCol w="2305455">
                  <a:extLst>
                    <a:ext uri="{9D8B030D-6E8A-4147-A177-3AD203B41FA5}">
                      <a16:colId xmlns:a16="http://schemas.microsoft.com/office/drawing/2014/main" val="3451373890"/>
                    </a:ext>
                  </a:extLst>
                </a:gridCol>
                <a:gridCol w="1128409">
                  <a:extLst>
                    <a:ext uri="{9D8B030D-6E8A-4147-A177-3AD203B41FA5}">
                      <a16:colId xmlns:a16="http://schemas.microsoft.com/office/drawing/2014/main" val="3767351867"/>
                    </a:ext>
                  </a:extLst>
                </a:gridCol>
                <a:gridCol w="1352145">
                  <a:extLst>
                    <a:ext uri="{9D8B030D-6E8A-4147-A177-3AD203B41FA5}">
                      <a16:colId xmlns:a16="http://schemas.microsoft.com/office/drawing/2014/main" val="2279568873"/>
                    </a:ext>
                  </a:extLst>
                </a:gridCol>
                <a:gridCol w="1585608">
                  <a:extLst>
                    <a:ext uri="{9D8B030D-6E8A-4147-A177-3AD203B41FA5}">
                      <a16:colId xmlns:a16="http://schemas.microsoft.com/office/drawing/2014/main" val="2163234421"/>
                    </a:ext>
                  </a:extLst>
                </a:gridCol>
                <a:gridCol w="1731524">
                  <a:extLst>
                    <a:ext uri="{9D8B030D-6E8A-4147-A177-3AD203B41FA5}">
                      <a16:colId xmlns:a16="http://schemas.microsoft.com/office/drawing/2014/main" val="1923532664"/>
                    </a:ext>
                  </a:extLst>
                </a:gridCol>
              </a:tblGrid>
              <a:tr h="0">
                <a:tc>
                  <a:txBody>
                    <a:bodyPr/>
                    <a:lstStyle/>
                    <a:p>
                      <a:pPr marL="0" marR="0" algn="ctr" eaLnBrk="0" hangingPunct="0">
                        <a:lnSpc>
                          <a:spcPct val="107000"/>
                        </a:lnSpc>
                        <a:spcBef>
                          <a:spcPts val="0"/>
                        </a:spcBef>
                        <a:spcAft>
                          <a:spcPts val="0"/>
                        </a:spcAft>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100" b="1" spc="-2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Area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321945" marR="84455" indent="-228600" algn="ctr" eaLnBrk="0" hangingPunct="0">
                        <a:lnSpc>
                          <a:spcPct val="107000"/>
                        </a:lnSpc>
                        <a:spcBef>
                          <a:spcPts val="635"/>
                        </a:spcBef>
                        <a:spcAft>
                          <a:spcPts val="0"/>
                        </a:spcAft>
                      </a:pPr>
                      <a:endParaRPr lang="en-US"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21945" marR="84455" indent="-228600" algn="ctr" eaLnBrk="0" hangingPunct="0">
                        <a:lnSpc>
                          <a:spcPct val="107000"/>
                        </a:lnSpc>
                        <a:spcBef>
                          <a:spcPts val="635"/>
                        </a:spcBef>
                        <a:spcAft>
                          <a:spcPts val="0"/>
                        </a:spcAft>
                      </a:pPr>
                      <a:r>
                        <a:rPr lang="en-US"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r>
                        <a:rPr lang="en-US" sz="1100" b="1" spc="-8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Bedroom</a:t>
                      </a:r>
                      <a:endParaRPr lang="en-US" sz="1100" b="1" spc="-2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21945" marR="84455" indent="-228600" algn="ctr" eaLnBrk="0" hangingPunct="0">
                        <a:lnSpc>
                          <a:spcPct val="107000"/>
                        </a:lnSpc>
                        <a:spcBef>
                          <a:spcPts val="635"/>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321945" marR="85725" indent="-228600" algn="ctr" eaLnBrk="0" hangingPunct="0">
                        <a:lnSpc>
                          <a:spcPct val="107000"/>
                        </a:lnSpc>
                        <a:spcBef>
                          <a:spcPts val="635"/>
                        </a:spcBef>
                        <a:spcAft>
                          <a:spcPts val="0"/>
                        </a:spcAft>
                      </a:pPr>
                      <a:r>
                        <a:rPr lang="en-US"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r>
                        <a:rPr lang="en-US" sz="1100" b="1" spc="-8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Bedroom </a:t>
                      </a:r>
                      <a:endParaRPr lang="en-US" sz="1100" b="1" spc="-2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320675" marR="88265" indent="-229870" algn="ctr" eaLnBrk="0" hangingPunct="0">
                        <a:lnSpc>
                          <a:spcPct val="107000"/>
                        </a:lnSpc>
                        <a:spcBef>
                          <a:spcPts val="635"/>
                        </a:spcBef>
                        <a:spcAft>
                          <a:spcPts val="0"/>
                        </a:spcAft>
                      </a:pPr>
                      <a:endParaRPr lang="en-US"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20675" marR="88265" indent="-229870" algn="ctr" eaLnBrk="0" hangingPunct="0">
                        <a:lnSpc>
                          <a:spcPct val="107000"/>
                        </a:lnSpc>
                        <a:spcBef>
                          <a:spcPts val="635"/>
                        </a:spcBef>
                        <a:spcAft>
                          <a:spcPts val="0"/>
                        </a:spcAft>
                      </a:pPr>
                      <a:r>
                        <a:rPr lang="en-US"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r>
                        <a:rPr lang="en-US" sz="1100" b="1" spc="-8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Bedroom </a:t>
                      </a:r>
                      <a:endParaRPr lang="en-US" sz="1100" b="1" spc="-2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20675" marR="88265" indent="-229870" algn="ctr" eaLnBrk="0" hangingPunct="0">
                        <a:lnSpc>
                          <a:spcPct val="107000"/>
                        </a:lnSpc>
                        <a:spcBef>
                          <a:spcPts val="635"/>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148590" marR="121285" algn="ctr" eaLnBrk="0" hangingPunct="0">
                        <a:lnSpc>
                          <a:spcPct val="107000"/>
                        </a:lnSpc>
                        <a:spcBef>
                          <a:spcPts val="0"/>
                        </a:spcBef>
                        <a:spcAft>
                          <a:spcPts val="0"/>
                        </a:spcAft>
                      </a:pPr>
                      <a:endParaRPr lang="en-US" sz="1100" b="1" spc="-3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148590" marR="121285" algn="ctr" eaLnBrk="0" hangingPunct="0">
                        <a:lnSpc>
                          <a:spcPct val="107000"/>
                        </a:lnSpc>
                        <a:spcBef>
                          <a:spcPts val="0"/>
                        </a:spcBef>
                        <a:spcAft>
                          <a:spcPts val="0"/>
                        </a:spcAft>
                      </a:pPr>
                      <a:r>
                        <a:rPr lang="en-US" sz="1100" b="1" spc="-3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r>
                        <a:rPr lang="en-US" sz="1100" b="0"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b="1" spc="-1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Bedroom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50495" marR="121285" algn="ctr" eaLnBrk="0" hangingPunct="0">
                        <a:lnSpc>
                          <a:spcPts val="1250"/>
                        </a:lnSpc>
                        <a:spcBef>
                          <a:spcPts val="0"/>
                        </a:spcBef>
                        <a:spcAft>
                          <a:spcPts val="0"/>
                        </a:spcAft>
                      </a:pPr>
                      <a:r>
                        <a:rPr lang="en-US" sz="1100" b="1" spc="-2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574792347"/>
                  </a:ext>
                </a:extLst>
              </a:tr>
              <a:tr h="481965">
                <a:tc>
                  <a:txBody>
                    <a:bodyPr/>
                    <a:lstStyle/>
                    <a:p>
                      <a:pPr marL="0" marR="0" algn="ctr" eaLnBrk="0" hangingPunct="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eaLnBrk="0" hangingPunct="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Household Size*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228600" marR="84455" lvl="0" indent="-228600" algn="l" defTabSz="914400" rtl="0" eaLnBrk="0" fontAlgn="auto" latinLnBrk="0" hangingPunct="0">
                        <a:lnSpc>
                          <a:spcPct val="107000"/>
                        </a:lnSpc>
                        <a:spcBef>
                          <a:spcPts val="635"/>
                        </a:spcBef>
                        <a:spcAft>
                          <a:spcPts val="0"/>
                        </a:spcAft>
                        <a:buClrTx/>
                        <a:buSzTx/>
                        <a:buFontTx/>
                        <a:buNone/>
                        <a:tabLst/>
                        <a:defRPr/>
                      </a:pPr>
                      <a:r>
                        <a:rPr lang="en-US" sz="1100" spc="-2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 adult or Couple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321945" marR="85725" lvl="0" indent="-228600" algn="l" defTabSz="914400" rtl="0" eaLnBrk="0" fontAlgn="auto" latinLnBrk="0" hangingPunct="0">
                        <a:lnSpc>
                          <a:spcPct val="107000"/>
                        </a:lnSpc>
                        <a:spcBef>
                          <a:spcPts val="635"/>
                        </a:spcBef>
                        <a:spcAft>
                          <a:spcPts val="0"/>
                        </a:spcAft>
                        <a:buClrTx/>
                        <a:buSzTx/>
                        <a:buFontTx/>
                        <a:buNone/>
                        <a:tabLst/>
                        <a:defRPr/>
                      </a:pPr>
                      <a:r>
                        <a:rPr lang="en-US" sz="1100" spc="-2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 Adults + 1-2 Dependents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320675" marR="88265" lvl="0" indent="-229870" algn="l" defTabSz="914400" rtl="0" eaLnBrk="0" fontAlgn="auto" latinLnBrk="0" hangingPunct="0">
                        <a:lnSpc>
                          <a:spcPct val="107000"/>
                        </a:lnSpc>
                        <a:spcBef>
                          <a:spcPts val="635"/>
                        </a:spcBef>
                        <a:spcAft>
                          <a:spcPts val="0"/>
                        </a:spcAft>
                        <a:buClrTx/>
                        <a:buSzTx/>
                        <a:buFontTx/>
                        <a:buNone/>
                        <a:tabLst/>
                        <a:defRPr/>
                      </a:pPr>
                      <a:r>
                        <a:rPr lang="en-US" sz="1100" spc="-2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 Adults + 2-4 Dependents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150495" marR="121285" algn="ctr" eaLnBrk="0" hangingPunct="0">
                        <a:lnSpc>
                          <a:spcPts val="125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1-2 Adults </a:t>
                      </a:r>
                    </a:p>
                    <a:p>
                      <a:pPr marL="150495" marR="121285" algn="ctr" eaLnBrk="0" hangingPunct="0">
                        <a:lnSpc>
                          <a:spcPts val="125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3-6 dependents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4198442327"/>
                  </a:ext>
                </a:extLst>
              </a:tr>
              <a:tr h="802640">
                <a:tc>
                  <a:txBody>
                    <a:bodyPr/>
                    <a:lstStyle/>
                    <a:p>
                      <a:pPr marL="67945" marR="330835" eaLnBrk="0" hangingPunct="0">
                        <a:lnSpc>
                          <a:spcPct val="10700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Municipality of Middlesex</a:t>
                      </a:r>
                      <a:r>
                        <a:rPr lang="en-US" sz="1100" spc="-8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a:effectLst/>
                          <a:latin typeface="Arial" panose="020B0604020202020204" pitchFamily="34" charset="0"/>
                          <a:ea typeface="Calibri" panose="020F0502020204030204" pitchFamily="34" charset="0"/>
                          <a:cs typeface="Times New Roman" panose="02020603050405020304" pitchFamily="18" charset="0"/>
                        </a:rPr>
                        <a:t>Centre, City of London Municipality of Thames Centre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eaLnBrk="0" hangingPunct="0">
                        <a:lnSpc>
                          <a:spcPct val="107000"/>
                        </a:lnSpc>
                        <a:spcBef>
                          <a:spcPts val="0"/>
                        </a:spcBef>
                        <a:spcAft>
                          <a:spcPts val="0"/>
                        </a:spcAf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7945" marR="0" algn="ctr" eaLnBrk="0" hangingPunct="0">
                        <a:lnSpc>
                          <a:spcPct val="107000"/>
                        </a:lnSpc>
                        <a:spcBef>
                          <a:spcPts val="980"/>
                        </a:spcBef>
                        <a:spcAft>
                          <a:spcPts val="0"/>
                        </a:spcAft>
                      </a:pPr>
                      <a:r>
                        <a:rPr lang="en-US" sz="1200" spc="-10" dirty="0">
                          <a:solidFill>
                            <a:srgbClr val="3C3D40"/>
                          </a:solidFill>
                          <a:effectLst/>
                          <a:latin typeface="Arial" panose="020B0604020202020204" pitchFamily="34" charset="0"/>
                          <a:ea typeface="Calibri" panose="020F0502020204030204" pitchFamily="34" charset="0"/>
                          <a:cs typeface="Times New Roman" panose="02020603050405020304" pitchFamily="18" charset="0"/>
                        </a:rPr>
                        <a:t>$41,500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eaLnBrk="0" hangingPunct="0">
                        <a:lnSpc>
                          <a:spcPct val="107000"/>
                        </a:lnSpc>
                        <a:spcBef>
                          <a:spcPts val="0"/>
                        </a:spcBef>
                        <a:spcAft>
                          <a:spcPts val="0"/>
                        </a:spcAf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7945" marR="0" algn="ctr" eaLnBrk="0" hangingPunct="0">
                        <a:lnSpc>
                          <a:spcPct val="107000"/>
                        </a:lnSpc>
                        <a:spcBef>
                          <a:spcPts val="980"/>
                        </a:spcBef>
                        <a:spcAft>
                          <a:spcPts val="0"/>
                        </a:spcAft>
                      </a:pPr>
                      <a:r>
                        <a:rPr lang="en-US" sz="1200" spc="-10" dirty="0">
                          <a:solidFill>
                            <a:srgbClr val="3C3D40"/>
                          </a:solidFill>
                          <a:effectLst/>
                          <a:latin typeface="Arial" panose="020B0604020202020204" pitchFamily="34" charset="0"/>
                          <a:ea typeface="Calibri" panose="020F0502020204030204" pitchFamily="34" charset="0"/>
                          <a:cs typeface="Times New Roman" panose="02020603050405020304" pitchFamily="18" charset="0"/>
                        </a:rPr>
                        <a:t>$49,000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eaLnBrk="0" hangingPunct="0">
                        <a:lnSpc>
                          <a:spcPct val="107000"/>
                        </a:lnSpc>
                        <a:spcBef>
                          <a:spcPts val="0"/>
                        </a:spcBef>
                        <a:spcAft>
                          <a:spcPts val="0"/>
                        </a:spcAf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6675" marR="0" algn="ctr" eaLnBrk="0" hangingPunct="0">
                        <a:lnSpc>
                          <a:spcPct val="107000"/>
                        </a:lnSpc>
                        <a:spcBef>
                          <a:spcPts val="980"/>
                        </a:spcBef>
                        <a:spcAft>
                          <a:spcPts val="0"/>
                        </a:spcAft>
                      </a:pPr>
                      <a:r>
                        <a:rPr lang="en-US" sz="1200" spc="-10" dirty="0">
                          <a:solidFill>
                            <a:srgbClr val="3C3D40"/>
                          </a:solidFill>
                          <a:effectLst/>
                          <a:latin typeface="Arial" panose="020B0604020202020204" pitchFamily="34" charset="0"/>
                          <a:ea typeface="Calibri" panose="020F0502020204030204" pitchFamily="34" charset="0"/>
                          <a:cs typeface="Times New Roman" panose="02020603050405020304" pitchFamily="18" charset="0"/>
                        </a:rPr>
                        <a:t>$58,000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eaLnBrk="0" hangingPunct="0">
                        <a:lnSpc>
                          <a:spcPct val="107000"/>
                        </a:lnSpc>
                        <a:spcBef>
                          <a:spcPts val="0"/>
                        </a:spcBef>
                        <a:spcAft>
                          <a:spcPts val="0"/>
                        </a:spcAf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6675" marR="0" algn="ctr" eaLnBrk="0" hangingPunct="0">
                        <a:lnSpc>
                          <a:spcPct val="107000"/>
                        </a:lnSpc>
                        <a:spcBef>
                          <a:spcPts val="980"/>
                        </a:spcBef>
                        <a:spcAft>
                          <a:spcPts val="0"/>
                        </a:spcAft>
                      </a:pPr>
                      <a:r>
                        <a:rPr lang="en-US" sz="1200" spc="-10" dirty="0">
                          <a:solidFill>
                            <a:srgbClr val="3C3D40"/>
                          </a:solidFill>
                          <a:effectLst/>
                          <a:latin typeface="Arial" panose="020B0604020202020204" pitchFamily="34" charset="0"/>
                          <a:ea typeface="Calibri" panose="020F0502020204030204" pitchFamily="34" charset="0"/>
                          <a:cs typeface="Times New Roman" panose="02020603050405020304" pitchFamily="18" charset="0"/>
                        </a:rPr>
                        <a:t>$74,500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1555235"/>
                  </a:ext>
                </a:extLst>
              </a:tr>
              <a:tr h="321310">
                <a:tc>
                  <a:txBody>
                    <a:bodyPr/>
                    <a:lstStyle/>
                    <a:p>
                      <a:pPr marL="67945" marR="70485" eaLnBrk="0" hangingPunct="0">
                        <a:lnSpc>
                          <a:spcPts val="1270"/>
                        </a:lnSpc>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Rest</a:t>
                      </a:r>
                      <a:r>
                        <a:rPr lang="en-US" sz="1100" spc="-65"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a:effectLst/>
                          <a:latin typeface="Arial" panose="020B0604020202020204" pitchFamily="34" charset="0"/>
                          <a:ea typeface="Calibri" panose="020F0502020204030204" pitchFamily="34" charset="0"/>
                          <a:cs typeface="Times New Roman" panose="02020603050405020304" pitchFamily="18" charset="0"/>
                        </a:rPr>
                        <a:t>of</a:t>
                      </a:r>
                      <a:r>
                        <a:rPr lang="en-US" sz="1100" spc="-65"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a:effectLst/>
                          <a:latin typeface="Arial" panose="020B0604020202020204" pitchFamily="34" charset="0"/>
                          <a:ea typeface="Calibri" panose="020F0502020204030204" pitchFamily="34" charset="0"/>
                          <a:cs typeface="Times New Roman" panose="02020603050405020304" pitchFamily="18" charset="0"/>
                        </a:rPr>
                        <a:t>the</a:t>
                      </a:r>
                      <a:r>
                        <a:rPr lang="en-US" sz="1100" spc="-70" dirty="0">
                          <a:effectLst/>
                          <a:latin typeface="Arial" panose="020B0604020202020204" pitchFamily="34" charset="0"/>
                          <a:ea typeface="Calibri" panose="020F0502020204030204" pitchFamily="34" charset="0"/>
                          <a:cs typeface="Times New Roman" panose="02020603050405020304" pitchFamily="18" charset="0"/>
                        </a:rPr>
                        <a:t> </a:t>
                      </a:r>
                      <a:r>
                        <a:rPr lang="en-US" sz="1100" dirty="0">
                          <a:effectLst/>
                          <a:latin typeface="Arial" panose="020B0604020202020204" pitchFamily="34" charset="0"/>
                          <a:ea typeface="Calibri" panose="020F0502020204030204" pitchFamily="34" charset="0"/>
                          <a:cs typeface="Times New Roman" panose="02020603050405020304" pitchFamily="18" charset="0"/>
                        </a:rPr>
                        <a:t>service </a:t>
                      </a:r>
                      <a:r>
                        <a:rPr lang="en-US" sz="1100" spc="-20" dirty="0">
                          <a:effectLst/>
                          <a:latin typeface="Arial" panose="020B0604020202020204" pitchFamily="34" charset="0"/>
                          <a:ea typeface="Calibri" panose="020F0502020204030204" pitchFamily="34" charset="0"/>
                          <a:cs typeface="Times New Roman" panose="02020603050405020304" pitchFamily="18" charset="0"/>
                        </a:rPr>
                        <a:t>area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gn="ctr" eaLnBrk="0" hangingPunct="0">
                        <a:lnSpc>
                          <a:spcPct val="107000"/>
                        </a:lnSpc>
                        <a:spcBef>
                          <a:spcPts val="575"/>
                        </a:spcBef>
                        <a:spcAft>
                          <a:spcPts val="0"/>
                        </a:spcAft>
                      </a:pPr>
                      <a:endParaRPr lang="en-US" sz="1200" spc="-10" dirty="0">
                        <a:solidFill>
                          <a:srgbClr val="3C3D40"/>
                        </a:solidFill>
                        <a:effectLst/>
                        <a:latin typeface="Arial" panose="020B0604020202020204" pitchFamily="34" charset="0"/>
                        <a:ea typeface="Calibri" panose="020F0502020204030204" pitchFamily="34" charset="0"/>
                        <a:cs typeface="Times New Roman" panose="02020603050405020304" pitchFamily="18" charset="0"/>
                      </a:endParaRPr>
                    </a:p>
                    <a:p>
                      <a:pPr marL="67945" marR="0" algn="ctr" eaLnBrk="0" hangingPunct="0">
                        <a:lnSpc>
                          <a:spcPct val="107000"/>
                        </a:lnSpc>
                        <a:spcBef>
                          <a:spcPts val="575"/>
                        </a:spcBef>
                        <a:spcAft>
                          <a:spcPts val="0"/>
                        </a:spcAft>
                      </a:pPr>
                      <a:r>
                        <a:rPr lang="en-US" sz="1200" spc="-10" dirty="0">
                          <a:solidFill>
                            <a:srgbClr val="3C3D40"/>
                          </a:solidFill>
                          <a:effectLst/>
                          <a:latin typeface="Arial" panose="020B0604020202020204" pitchFamily="34" charset="0"/>
                          <a:ea typeface="Calibri" panose="020F0502020204030204" pitchFamily="34" charset="0"/>
                          <a:cs typeface="Times New Roman" panose="02020603050405020304" pitchFamily="18" charset="0"/>
                        </a:rPr>
                        <a:t>$34,000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marR="0" algn="ctr" eaLnBrk="0" hangingPunct="0">
                        <a:lnSpc>
                          <a:spcPct val="107000"/>
                        </a:lnSpc>
                        <a:spcBef>
                          <a:spcPts val="575"/>
                        </a:spcBef>
                        <a:spcAft>
                          <a:spcPts val="0"/>
                        </a:spcAft>
                      </a:pPr>
                      <a:endParaRPr lang="en-US" sz="1200" spc="-10" dirty="0">
                        <a:solidFill>
                          <a:srgbClr val="3C3D40"/>
                        </a:solidFill>
                        <a:effectLst/>
                        <a:latin typeface="Arial" panose="020B0604020202020204" pitchFamily="34" charset="0"/>
                        <a:ea typeface="Calibri" panose="020F0502020204030204" pitchFamily="34" charset="0"/>
                        <a:cs typeface="Times New Roman" panose="02020603050405020304" pitchFamily="18" charset="0"/>
                      </a:endParaRPr>
                    </a:p>
                    <a:p>
                      <a:pPr marL="67945" marR="0" algn="ctr" eaLnBrk="0" hangingPunct="0">
                        <a:lnSpc>
                          <a:spcPct val="107000"/>
                        </a:lnSpc>
                        <a:spcBef>
                          <a:spcPts val="575"/>
                        </a:spcBef>
                        <a:spcAft>
                          <a:spcPts val="0"/>
                        </a:spcAft>
                      </a:pPr>
                      <a:r>
                        <a:rPr lang="en-US" sz="1200" spc="-10" dirty="0">
                          <a:solidFill>
                            <a:srgbClr val="3C3D40"/>
                          </a:solidFill>
                          <a:effectLst/>
                          <a:latin typeface="Arial" panose="020B0604020202020204" pitchFamily="34" charset="0"/>
                          <a:ea typeface="Calibri" panose="020F0502020204030204" pitchFamily="34" charset="0"/>
                          <a:cs typeface="Times New Roman" panose="02020603050405020304" pitchFamily="18" charset="0"/>
                        </a:rPr>
                        <a:t>$40,500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marR="0" algn="ctr" eaLnBrk="0" hangingPunct="0">
                        <a:lnSpc>
                          <a:spcPct val="107000"/>
                        </a:lnSpc>
                        <a:spcBef>
                          <a:spcPts val="575"/>
                        </a:spcBef>
                        <a:spcAft>
                          <a:spcPts val="0"/>
                        </a:spcAft>
                      </a:pPr>
                      <a:endParaRPr lang="en-US" sz="1200" spc="-10" dirty="0">
                        <a:solidFill>
                          <a:srgbClr val="3C3D40"/>
                        </a:solidFill>
                        <a:effectLst/>
                        <a:latin typeface="Arial" panose="020B0604020202020204" pitchFamily="34" charset="0"/>
                        <a:ea typeface="Calibri" panose="020F0502020204030204" pitchFamily="34" charset="0"/>
                        <a:cs typeface="Times New Roman" panose="02020603050405020304" pitchFamily="18" charset="0"/>
                      </a:endParaRPr>
                    </a:p>
                    <a:p>
                      <a:pPr marL="66675" marR="0" algn="ctr" eaLnBrk="0" hangingPunct="0">
                        <a:lnSpc>
                          <a:spcPct val="107000"/>
                        </a:lnSpc>
                        <a:spcBef>
                          <a:spcPts val="575"/>
                        </a:spcBef>
                        <a:spcAft>
                          <a:spcPts val="0"/>
                        </a:spcAft>
                      </a:pPr>
                      <a:r>
                        <a:rPr lang="en-US" sz="1200" spc="-10" dirty="0">
                          <a:solidFill>
                            <a:srgbClr val="3C3D40"/>
                          </a:solidFill>
                          <a:effectLst/>
                          <a:latin typeface="Arial" panose="020B0604020202020204" pitchFamily="34" charset="0"/>
                          <a:ea typeface="Calibri" panose="020F0502020204030204" pitchFamily="34" charset="0"/>
                          <a:cs typeface="Times New Roman" panose="02020603050405020304" pitchFamily="18" charset="0"/>
                        </a:rPr>
                        <a:t>$45,000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marR="0" algn="ctr" eaLnBrk="0" hangingPunct="0">
                        <a:lnSpc>
                          <a:spcPct val="107000"/>
                        </a:lnSpc>
                        <a:spcBef>
                          <a:spcPts val="575"/>
                        </a:spcBef>
                        <a:spcAft>
                          <a:spcPts val="0"/>
                        </a:spcAft>
                      </a:pPr>
                      <a:endParaRPr lang="en-US" sz="1200" spc="-10" dirty="0">
                        <a:solidFill>
                          <a:srgbClr val="3C3D40"/>
                        </a:solidFill>
                        <a:effectLst/>
                        <a:latin typeface="Arial" panose="020B0604020202020204" pitchFamily="34" charset="0"/>
                        <a:ea typeface="Calibri" panose="020F0502020204030204" pitchFamily="34" charset="0"/>
                        <a:cs typeface="Times New Roman" panose="02020603050405020304" pitchFamily="18" charset="0"/>
                      </a:endParaRPr>
                    </a:p>
                    <a:p>
                      <a:pPr marL="66675" marR="0" algn="ctr" eaLnBrk="0" hangingPunct="0">
                        <a:lnSpc>
                          <a:spcPct val="107000"/>
                        </a:lnSpc>
                        <a:spcBef>
                          <a:spcPts val="575"/>
                        </a:spcBef>
                        <a:spcAft>
                          <a:spcPts val="0"/>
                        </a:spcAft>
                      </a:pPr>
                      <a:r>
                        <a:rPr lang="en-US" sz="1200" spc="-10" dirty="0">
                          <a:solidFill>
                            <a:srgbClr val="3C3D40"/>
                          </a:solidFill>
                          <a:effectLst/>
                          <a:latin typeface="Arial" panose="020B0604020202020204" pitchFamily="34" charset="0"/>
                          <a:ea typeface="Calibri" panose="020F0502020204030204" pitchFamily="34" charset="0"/>
                          <a:cs typeface="Times New Roman" panose="02020603050405020304" pitchFamily="18" charset="0"/>
                        </a:rPr>
                        <a:t>$59,500</a:t>
                      </a:r>
                    </a:p>
                    <a:p>
                      <a:pPr marL="66675" marR="0" algn="ctr" eaLnBrk="0" hangingPunct="0">
                        <a:lnSpc>
                          <a:spcPct val="107000"/>
                        </a:lnSpc>
                        <a:spcBef>
                          <a:spcPts val="575"/>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166434"/>
                  </a:ext>
                </a:extLst>
              </a:tr>
            </a:tbl>
          </a:graphicData>
        </a:graphic>
      </p:graphicFrame>
      <p:pic>
        <p:nvPicPr>
          <p:cNvPr id="7" name="Audio 6">
            <a:hlinkClick r:id="" action="ppaction://media"/>
            <a:extLst>
              <a:ext uri="{FF2B5EF4-FFF2-40B4-BE49-F238E27FC236}">
                <a16:creationId xmlns:a16="http://schemas.microsoft.com/office/drawing/2014/main" id="{33F58A13-F167-B266-8570-592DD2A07F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74403912"/>
      </p:ext>
    </p:extLst>
  </p:cSld>
  <p:clrMapOvr>
    <a:masterClrMapping/>
  </p:clrMapOvr>
  <mc:AlternateContent xmlns:mc="http://schemas.openxmlformats.org/markup-compatibility/2006" xmlns:p14="http://schemas.microsoft.com/office/powerpoint/2010/main">
    <mc:Choice Requires="p14">
      <p:transition spd="slow" p14:dur="2000" advTm="63392"/>
    </mc:Choice>
    <mc:Fallback xmlns="">
      <p:transition spd="slow" advTm="6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F5639-B2BC-33AF-4488-82A4AE6EA248}"/>
              </a:ext>
            </a:extLst>
          </p:cNvPr>
          <p:cNvSpPr>
            <a:spLocks noGrp="1"/>
          </p:cNvSpPr>
          <p:nvPr>
            <p:ph type="title"/>
          </p:nvPr>
        </p:nvSpPr>
        <p:spPr>
          <a:xfrm>
            <a:off x="0" y="1588168"/>
            <a:ext cx="9144000" cy="4179586"/>
          </a:xfrm>
        </p:spPr>
        <p:txBody>
          <a:bodyPr>
            <a:normAutofit/>
          </a:bodyPr>
          <a:lstStyle/>
          <a:p>
            <a:pPr algn="ctr"/>
            <a:r>
              <a:rPr lang="en-US" sz="3600" b="1" dirty="0"/>
              <a:t>Step 2: Complete the Application Form</a:t>
            </a:r>
          </a:p>
        </p:txBody>
      </p:sp>
      <p:pic>
        <p:nvPicPr>
          <p:cNvPr id="5" name="Audio 4">
            <a:hlinkClick r:id="" action="ppaction://media"/>
            <a:extLst>
              <a:ext uri="{FF2B5EF4-FFF2-40B4-BE49-F238E27FC236}">
                <a16:creationId xmlns:a16="http://schemas.microsoft.com/office/drawing/2014/main" id="{ADA0B95E-E6AD-DAFB-062D-15ECF25170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135508028"/>
      </p:ext>
    </p:extLst>
  </p:cSld>
  <p:clrMapOvr>
    <a:masterClrMapping/>
  </p:clrMapOvr>
  <mc:AlternateContent xmlns:mc="http://schemas.openxmlformats.org/markup-compatibility/2006" xmlns:p14="http://schemas.microsoft.com/office/powerpoint/2010/main">
    <mc:Choice Requires="p14">
      <p:transition spd="slow" p14:dur="2000" advTm="5169"/>
    </mc:Choice>
    <mc:Fallback xmlns="">
      <p:transition spd="slow" advTm="5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E961C-4E95-4B43-BF09-B51FCB630501}"/>
              </a:ext>
            </a:extLst>
          </p:cNvPr>
          <p:cNvSpPr>
            <a:spLocks noGrp="1"/>
          </p:cNvSpPr>
          <p:nvPr>
            <p:ph type="title"/>
          </p:nvPr>
        </p:nvSpPr>
        <p:spPr>
          <a:xfrm>
            <a:off x="628650" y="1588169"/>
            <a:ext cx="2125060" cy="314204"/>
          </a:xfrm>
        </p:spPr>
        <p:txBody>
          <a:bodyPr>
            <a:noAutofit/>
          </a:bodyPr>
          <a:lstStyle/>
          <a:p>
            <a:r>
              <a:rPr lang="en-US" sz="2800" b="1" dirty="0"/>
              <a:t>Application</a:t>
            </a:r>
            <a:endParaRPr lang="en-US" sz="3600" b="1" dirty="0"/>
          </a:p>
        </p:txBody>
      </p:sp>
      <p:pic>
        <p:nvPicPr>
          <p:cNvPr id="4" name="Picture 3">
            <a:extLst>
              <a:ext uri="{FF2B5EF4-FFF2-40B4-BE49-F238E27FC236}">
                <a16:creationId xmlns:a16="http://schemas.microsoft.com/office/drawing/2014/main" id="{4F9703EA-C5C4-4522-8528-5FC56C8C312C}"/>
              </a:ext>
            </a:extLst>
          </p:cNvPr>
          <p:cNvPicPr>
            <a:picLocks noChangeAspect="1"/>
          </p:cNvPicPr>
          <p:nvPr/>
        </p:nvPicPr>
        <p:blipFill>
          <a:blip r:embed="rId5"/>
          <a:stretch>
            <a:fillRect/>
          </a:stretch>
        </p:blipFill>
        <p:spPr>
          <a:xfrm>
            <a:off x="4251222" y="1535113"/>
            <a:ext cx="4365097" cy="5006826"/>
          </a:xfrm>
          <a:prstGeom prst="rect">
            <a:avLst/>
          </a:prstGeom>
        </p:spPr>
      </p:pic>
      <p:sp>
        <p:nvSpPr>
          <p:cNvPr id="5" name="TextBox 4">
            <a:extLst>
              <a:ext uri="{FF2B5EF4-FFF2-40B4-BE49-F238E27FC236}">
                <a16:creationId xmlns:a16="http://schemas.microsoft.com/office/drawing/2014/main" id="{C6CCCAD4-7C60-4370-9718-8F2204A524C6}"/>
              </a:ext>
            </a:extLst>
          </p:cNvPr>
          <p:cNvSpPr txBox="1"/>
          <p:nvPr/>
        </p:nvSpPr>
        <p:spPr>
          <a:xfrm>
            <a:off x="628650" y="2433119"/>
            <a:ext cx="3204884" cy="2308324"/>
          </a:xfrm>
          <a:prstGeom prst="rect">
            <a:avLst/>
          </a:prstGeom>
          <a:noFill/>
        </p:spPr>
        <p:txBody>
          <a:bodyPr wrap="square" rtlCol="0">
            <a:spAutoFit/>
          </a:bodyPr>
          <a:lstStyle/>
          <a:p>
            <a:r>
              <a:rPr lang="en-US" b="1" dirty="0"/>
              <a:t>TIPS: </a:t>
            </a:r>
          </a:p>
          <a:p>
            <a:pPr marL="285750" indent="-285750">
              <a:buFont typeface="Arial" panose="020B0604020202020204" pitchFamily="34" charset="0"/>
              <a:buChar char="•"/>
            </a:pPr>
            <a:r>
              <a:rPr lang="en-US" dirty="0"/>
              <a:t>Read the questions carefully </a:t>
            </a:r>
          </a:p>
          <a:p>
            <a:endParaRPr lang="en-US" dirty="0"/>
          </a:p>
          <a:p>
            <a:pPr marL="285750" indent="-285750">
              <a:buFont typeface="Arial" panose="020B0604020202020204" pitchFamily="34" charset="0"/>
              <a:buChar char="•"/>
            </a:pPr>
            <a:r>
              <a:rPr lang="en-US" dirty="0"/>
              <a:t>Answer all the questions </a:t>
            </a:r>
          </a:p>
          <a:p>
            <a:endParaRPr lang="en-US" dirty="0"/>
          </a:p>
          <a:p>
            <a:pPr marL="285750" indent="-285750">
              <a:buFont typeface="Arial" panose="020B0604020202020204" pitchFamily="34" charset="0"/>
              <a:buChar char="•"/>
            </a:pPr>
            <a:r>
              <a:rPr lang="en-US" dirty="0"/>
              <a:t>An alternate contact is highly recommended </a:t>
            </a:r>
          </a:p>
        </p:txBody>
      </p:sp>
      <p:pic>
        <p:nvPicPr>
          <p:cNvPr id="7" name="Audio 6">
            <a:hlinkClick r:id="" action="ppaction://media"/>
            <a:extLst>
              <a:ext uri="{FF2B5EF4-FFF2-40B4-BE49-F238E27FC236}">
                <a16:creationId xmlns:a16="http://schemas.microsoft.com/office/drawing/2014/main" id="{48C146F8-F850-CCBF-6BB2-2C0C5E0B22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713511592"/>
      </p:ext>
    </p:extLst>
  </p:cSld>
  <p:clrMapOvr>
    <a:masterClrMapping/>
  </p:clrMapOvr>
  <mc:AlternateContent xmlns:mc="http://schemas.openxmlformats.org/markup-compatibility/2006" xmlns:p14="http://schemas.microsoft.com/office/powerpoint/2010/main">
    <mc:Choice Requires="p14">
      <p:transition spd="slow" p14:dur="2000" advTm="37492"/>
    </mc:Choice>
    <mc:Fallback xmlns="">
      <p:transition spd="slow" advTm="37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07CA5-39EC-4301-8DBD-DC5FE982B496}"/>
              </a:ext>
            </a:extLst>
          </p:cNvPr>
          <p:cNvPicPr>
            <a:picLocks noChangeAspect="1"/>
          </p:cNvPicPr>
          <p:nvPr/>
        </p:nvPicPr>
        <p:blipFill>
          <a:blip r:embed="rId5"/>
          <a:stretch>
            <a:fillRect/>
          </a:stretch>
        </p:blipFill>
        <p:spPr>
          <a:xfrm>
            <a:off x="4112136" y="1478604"/>
            <a:ext cx="4516297" cy="5165387"/>
          </a:xfrm>
          <a:prstGeom prst="rect">
            <a:avLst/>
          </a:prstGeom>
        </p:spPr>
      </p:pic>
      <p:sp>
        <p:nvSpPr>
          <p:cNvPr id="4" name="TextBox 3">
            <a:extLst>
              <a:ext uri="{FF2B5EF4-FFF2-40B4-BE49-F238E27FC236}">
                <a16:creationId xmlns:a16="http://schemas.microsoft.com/office/drawing/2014/main" id="{6251A065-06E0-4E9D-8FD9-1A85579687A5}"/>
              </a:ext>
            </a:extLst>
          </p:cNvPr>
          <p:cNvSpPr txBox="1"/>
          <p:nvPr/>
        </p:nvSpPr>
        <p:spPr>
          <a:xfrm>
            <a:off x="310392" y="1635853"/>
            <a:ext cx="3697403" cy="4616648"/>
          </a:xfrm>
          <a:prstGeom prst="rect">
            <a:avLst/>
          </a:prstGeom>
          <a:noFill/>
        </p:spPr>
        <p:txBody>
          <a:bodyPr wrap="square" rtlCol="0">
            <a:spAutoFit/>
          </a:bodyPr>
          <a:lstStyle/>
          <a:p>
            <a:r>
              <a:rPr lang="en-US" sz="1400" b="1" dirty="0"/>
              <a:t>TIPS: </a:t>
            </a:r>
          </a:p>
          <a:p>
            <a:endParaRPr lang="en-US" sz="1400" dirty="0"/>
          </a:p>
          <a:p>
            <a:pPr marL="285750" indent="-285750">
              <a:buFont typeface="Arial" panose="020B0604020202020204" pitchFamily="34" charset="0"/>
              <a:buChar char="•"/>
            </a:pPr>
            <a:r>
              <a:rPr lang="en-US" dirty="0"/>
              <a:t>Include all of the members of your household who will be living with you and their birth dates. </a:t>
            </a:r>
          </a:p>
          <a:p>
            <a:endParaRPr lang="en-US" sz="700" dirty="0"/>
          </a:p>
          <a:p>
            <a:pPr marL="285750" indent="-285750">
              <a:buFont typeface="Arial" panose="020B0604020202020204" pitchFamily="34" charset="0"/>
              <a:buChar char="•"/>
            </a:pPr>
            <a:r>
              <a:rPr lang="en-US" dirty="0"/>
              <a:t>If you have shared custody, include the Child Tax Benefit notice, or a custody agreement. </a:t>
            </a:r>
          </a:p>
          <a:p>
            <a:endParaRPr lang="en-US" sz="700" dirty="0"/>
          </a:p>
          <a:p>
            <a:pPr marL="285750" indent="-285750">
              <a:buFont typeface="Arial" panose="020B0604020202020204" pitchFamily="34" charset="0"/>
              <a:buChar char="•"/>
            </a:pPr>
            <a:r>
              <a:rPr lang="en-US" dirty="0"/>
              <a:t>Include an ultrasound or letter from a doctor if a household member is pregnant.</a:t>
            </a:r>
          </a:p>
          <a:p>
            <a:endParaRPr lang="en-US" sz="700" dirty="0"/>
          </a:p>
          <a:p>
            <a:pPr marL="285750" indent="-285750">
              <a:buFont typeface="Arial" panose="020B0604020202020204" pitchFamily="34" charset="0"/>
              <a:buChar char="•"/>
            </a:pPr>
            <a:r>
              <a:rPr lang="en-US" dirty="0"/>
              <a:t>If you own or co-own property, a Divestment form must be filled out.</a:t>
            </a:r>
          </a:p>
        </p:txBody>
      </p:sp>
      <p:pic>
        <p:nvPicPr>
          <p:cNvPr id="6" name="Audio 5">
            <a:hlinkClick r:id="" action="ppaction://media"/>
            <a:extLst>
              <a:ext uri="{FF2B5EF4-FFF2-40B4-BE49-F238E27FC236}">
                <a16:creationId xmlns:a16="http://schemas.microsoft.com/office/drawing/2014/main" id="{5F10EF5F-FC0A-79F0-F8ED-E05414D947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512757811"/>
      </p:ext>
    </p:extLst>
  </p:cSld>
  <p:clrMapOvr>
    <a:masterClrMapping/>
  </p:clrMapOvr>
  <mc:AlternateContent xmlns:mc="http://schemas.openxmlformats.org/markup-compatibility/2006" xmlns:p14="http://schemas.microsoft.com/office/powerpoint/2010/main">
    <mc:Choice Requires="p14">
      <p:transition spd="slow" p14:dur="2000" advTm="28346"/>
    </mc:Choice>
    <mc:Fallback xmlns="">
      <p:transition spd="slow" advTm="28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6BF0EF-CCE8-4AF5-8789-596529F98684}"/>
              </a:ext>
            </a:extLst>
          </p:cNvPr>
          <p:cNvPicPr>
            <a:picLocks noChangeAspect="1"/>
          </p:cNvPicPr>
          <p:nvPr/>
        </p:nvPicPr>
        <p:blipFill>
          <a:blip r:embed="rId5"/>
          <a:stretch>
            <a:fillRect/>
          </a:stretch>
        </p:blipFill>
        <p:spPr>
          <a:xfrm>
            <a:off x="4153711" y="1379667"/>
            <a:ext cx="4402764" cy="5181302"/>
          </a:xfrm>
          <a:prstGeom prst="rect">
            <a:avLst/>
          </a:prstGeom>
        </p:spPr>
      </p:pic>
      <p:sp>
        <p:nvSpPr>
          <p:cNvPr id="4" name="TextBox 3">
            <a:extLst>
              <a:ext uri="{FF2B5EF4-FFF2-40B4-BE49-F238E27FC236}">
                <a16:creationId xmlns:a16="http://schemas.microsoft.com/office/drawing/2014/main" id="{CE3CD087-46F5-4A0F-B7DC-4F8BC37B9A22}"/>
              </a:ext>
            </a:extLst>
          </p:cNvPr>
          <p:cNvSpPr txBox="1"/>
          <p:nvPr/>
        </p:nvSpPr>
        <p:spPr>
          <a:xfrm>
            <a:off x="310392" y="1904301"/>
            <a:ext cx="3619581" cy="3416320"/>
          </a:xfrm>
          <a:prstGeom prst="rect">
            <a:avLst/>
          </a:prstGeom>
          <a:noFill/>
        </p:spPr>
        <p:txBody>
          <a:bodyPr wrap="square" rtlCol="0">
            <a:spAutoFit/>
          </a:bodyPr>
          <a:lstStyle/>
          <a:p>
            <a:r>
              <a:rPr lang="en-US" b="1" dirty="0"/>
              <a:t>TIPS</a:t>
            </a:r>
            <a:r>
              <a:rPr lang="en-US" dirty="0"/>
              <a:t>:</a:t>
            </a:r>
          </a:p>
          <a:p>
            <a:endParaRPr lang="en-US" dirty="0"/>
          </a:p>
          <a:p>
            <a:pPr marL="285750" indent="-285750">
              <a:buFont typeface="Arial" panose="020B0604020202020204" pitchFamily="34" charset="0"/>
              <a:buChar char="•"/>
            </a:pPr>
            <a:r>
              <a:rPr lang="en-US" dirty="0"/>
              <a:t>Provide your housing history.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Proof of an arrears repayment agreement if you have one.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you aren’t sure about arrears, we will check our system for you.</a:t>
            </a:r>
          </a:p>
          <a:p>
            <a:endParaRPr lang="en-US" dirty="0"/>
          </a:p>
          <a:p>
            <a:endParaRPr lang="en-US" dirty="0"/>
          </a:p>
        </p:txBody>
      </p:sp>
      <p:pic>
        <p:nvPicPr>
          <p:cNvPr id="6" name="Audio 5">
            <a:hlinkClick r:id="" action="ppaction://media"/>
            <a:extLst>
              <a:ext uri="{FF2B5EF4-FFF2-40B4-BE49-F238E27FC236}">
                <a16:creationId xmlns:a16="http://schemas.microsoft.com/office/drawing/2014/main" id="{D4EC8300-2E70-13BC-191E-7F230EADE7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892520906"/>
      </p:ext>
    </p:extLst>
  </p:cSld>
  <p:clrMapOvr>
    <a:masterClrMapping/>
  </p:clrMapOvr>
  <mc:AlternateContent xmlns:mc="http://schemas.openxmlformats.org/markup-compatibility/2006" xmlns:p14="http://schemas.microsoft.com/office/powerpoint/2010/main">
    <mc:Choice Requires="p14">
      <p:transition spd="slow" p14:dur="2000" advTm="27152"/>
    </mc:Choice>
    <mc:Fallback xmlns="">
      <p:transition spd="slow" advTm="2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1_Office Theme">
  <a:themeElements>
    <a:clrScheme name="City of London">
      <a:dk1>
        <a:srgbClr val="000000"/>
      </a:dk1>
      <a:lt1>
        <a:srgbClr val="FFFFFF"/>
      </a:lt1>
      <a:dk2>
        <a:srgbClr val="44546A"/>
      </a:dk2>
      <a:lt2>
        <a:srgbClr val="E7E6E6"/>
      </a:lt2>
      <a:accent1>
        <a:srgbClr val="024638"/>
      </a:accent1>
      <a:accent2>
        <a:srgbClr val="F5B21E"/>
      </a:accent2>
      <a:accent3>
        <a:srgbClr val="A5A5A5"/>
      </a:accent3>
      <a:accent4>
        <a:srgbClr val="FFC000"/>
      </a:accent4>
      <a:accent5>
        <a:srgbClr val="0098CE"/>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fL PPT_Template2.pptx" id="{4687AB0F-7254-4C0C-A2CD-2A5E0A81D887}" vid="{5062DB13-B938-4E4A-A63E-B8E459529FF5}"/>
    </a:ext>
  </a:extLst>
</a:theme>
</file>

<file path=ppt/theme/theme2.xml><?xml version="1.0" encoding="utf-8"?>
<a:theme xmlns:a="http://schemas.openxmlformats.org/drawingml/2006/main" name="2_Office Theme">
  <a:themeElements>
    <a:clrScheme name="City of London">
      <a:dk1>
        <a:srgbClr val="000000"/>
      </a:dk1>
      <a:lt1>
        <a:srgbClr val="FFFFFF"/>
      </a:lt1>
      <a:dk2>
        <a:srgbClr val="44546A"/>
      </a:dk2>
      <a:lt2>
        <a:srgbClr val="E7E6E6"/>
      </a:lt2>
      <a:accent1>
        <a:srgbClr val="024638"/>
      </a:accent1>
      <a:accent2>
        <a:srgbClr val="F5B21E"/>
      </a:accent2>
      <a:accent3>
        <a:srgbClr val="A5A5A5"/>
      </a:accent3>
      <a:accent4>
        <a:srgbClr val="FFC000"/>
      </a:accent4>
      <a:accent5>
        <a:srgbClr val="0098CE"/>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fL PPT_Template2.pptx" id="{4687AB0F-7254-4C0C-A2CD-2A5E0A81D887}" vid="{6D62A5D6-BB47-4347-AD3A-D6E7AE3BFC84}"/>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fL PPT_Template2.pptx" id="{4687AB0F-7254-4C0C-A2CD-2A5E0A81D887}" vid="{4C16890A-F640-4F1E-BE54-BB8C64075E6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CofL PPT_Template2</Template>
  <TotalTime>4389</TotalTime>
  <Words>2926</Words>
  <Application>Microsoft Office PowerPoint</Application>
  <PresentationFormat>On-screen Show (4:3)</PresentationFormat>
  <Paragraphs>336</Paragraphs>
  <Slides>29</Slides>
  <Notes>29</Notes>
  <HiddenSlides>0</HiddenSlides>
  <MMClips>29</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29</vt:i4>
      </vt:variant>
    </vt:vector>
  </HeadingPairs>
  <TitlesOfParts>
    <vt:vector size="35" baseType="lpstr">
      <vt:lpstr>Arial</vt:lpstr>
      <vt:lpstr>Calibri</vt:lpstr>
      <vt:lpstr>Times New Roman</vt:lpstr>
      <vt:lpstr>1_Office Theme</vt:lpstr>
      <vt:lpstr>2_Office Theme</vt:lpstr>
      <vt:lpstr>Custom Design</vt:lpstr>
      <vt:lpstr>Rent-Geared-to-Income (RGI) Applications  </vt:lpstr>
      <vt:lpstr>RGI / Community Housing Application Process</vt:lpstr>
      <vt:lpstr>Checklist for a Complete Application</vt:lpstr>
      <vt:lpstr>Step 1: Determine Basic Eligibility </vt:lpstr>
      <vt:lpstr>Household Income Limits</vt:lpstr>
      <vt:lpstr>Step 2: Complete the Application Form</vt:lpstr>
      <vt:lpstr>Application</vt:lpstr>
      <vt:lpstr>PowerPoint Presentation</vt:lpstr>
      <vt:lpstr>PowerPoint Presentation</vt:lpstr>
      <vt:lpstr>PowerPoint Presentation</vt:lpstr>
      <vt:lpstr>PowerPoint Presentation</vt:lpstr>
      <vt:lpstr>PowerPoint Presentation</vt:lpstr>
      <vt:lpstr>PowerPoint Presentation</vt:lpstr>
      <vt:lpstr>Building Selection Form</vt:lpstr>
      <vt:lpstr>PowerPoint Presentation</vt:lpstr>
      <vt:lpstr>PowerPoint Presentation</vt:lpstr>
      <vt:lpstr>PowerPoint Presentation</vt:lpstr>
      <vt:lpstr>Step 3: Gather Your Documents</vt:lpstr>
      <vt:lpstr>Proof of Canadian Citizenship</vt:lpstr>
      <vt:lpstr>Proof of Status in Canada  </vt:lpstr>
      <vt:lpstr>Income Verifying Documents</vt:lpstr>
      <vt:lpstr>Custody Documents </vt:lpstr>
      <vt:lpstr>Step 4: Submit your application </vt:lpstr>
      <vt:lpstr>Urgent &amp; Priority Applications </vt:lpstr>
      <vt:lpstr>Incomplete Applications</vt:lpstr>
      <vt:lpstr>Complete Applications </vt:lpstr>
      <vt:lpstr>I am on the waitlist now what?</vt:lpstr>
      <vt:lpstr>To be successfully housed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Soares, Elizabeth</dc:creator>
  <cp:lastModifiedBy>Caron, Amy</cp:lastModifiedBy>
  <cp:revision>44</cp:revision>
  <dcterms:created xsi:type="dcterms:W3CDTF">2022-06-07T16:15:24Z</dcterms:created>
  <dcterms:modified xsi:type="dcterms:W3CDTF">2023-01-04T19:10:14Z</dcterms:modified>
</cp:coreProperties>
</file>